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28" r:id="rId1"/>
  </p:sldMasterIdLst>
  <p:notesMasterIdLst>
    <p:notesMasterId r:id="rId42"/>
  </p:notesMasterIdLst>
  <p:handoutMasterIdLst>
    <p:handoutMasterId r:id="rId43"/>
  </p:handoutMasterIdLst>
  <p:sldIdLst>
    <p:sldId id="289" r:id="rId2"/>
    <p:sldId id="279" r:id="rId3"/>
    <p:sldId id="256" r:id="rId4"/>
    <p:sldId id="257" r:id="rId5"/>
    <p:sldId id="320" r:id="rId6"/>
    <p:sldId id="258" r:id="rId7"/>
    <p:sldId id="259" r:id="rId8"/>
    <p:sldId id="260" r:id="rId9"/>
    <p:sldId id="262" r:id="rId10"/>
    <p:sldId id="321" r:id="rId11"/>
    <p:sldId id="263" r:id="rId12"/>
    <p:sldId id="322" r:id="rId13"/>
    <p:sldId id="314" r:id="rId14"/>
    <p:sldId id="316" r:id="rId15"/>
    <p:sldId id="318" r:id="rId16"/>
    <p:sldId id="319" r:id="rId17"/>
    <p:sldId id="264"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92" r:id="rId31"/>
    <p:sldId id="293" r:id="rId32"/>
    <p:sldId id="282" r:id="rId33"/>
    <p:sldId id="312" r:id="rId34"/>
    <p:sldId id="283" r:id="rId35"/>
    <p:sldId id="284" r:id="rId36"/>
    <p:sldId id="285" r:id="rId37"/>
    <p:sldId id="286" r:id="rId38"/>
    <p:sldId id="287" r:id="rId39"/>
    <p:sldId id="288" r:id="rId40"/>
    <p:sldId id="313" r:id="rId41"/>
  </p:sldIdLst>
  <p:sldSz cx="9144000" cy="6858000" type="screen4x3"/>
  <p:notesSz cx="7010400" cy="922337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8" autoAdjust="0"/>
    <p:restoredTop sz="85422" autoAdjust="0"/>
  </p:normalViewPr>
  <p:slideViewPr>
    <p:cSldViewPr>
      <p:cViewPr>
        <p:scale>
          <a:sx n="90" d="100"/>
          <a:sy n="90" d="100"/>
        </p:scale>
        <p:origin x="-834" y="1056"/>
      </p:cViewPr>
      <p:guideLst>
        <p:guide orient="horz" pos="2160"/>
        <p:guide pos="2880"/>
      </p:guideLst>
    </p:cSldViewPr>
  </p:slideViewPr>
  <p:notesTextViewPr>
    <p:cViewPr>
      <p:scale>
        <a:sx n="1" d="1"/>
        <a:sy n="1" d="1"/>
      </p:scale>
      <p:origin x="0" y="0"/>
    </p:cViewPr>
  </p:notesTextViewPr>
  <p:sorterViewPr>
    <p:cViewPr>
      <p:scale>
        <a:sx n="100" d="100"/>
        <a:sy n="100" d="100"/>
      </p:scale>
      <p:origin x="0" y="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s-CO"/>
          </a:p>
        </p:txBody>
      </p:sp>
      <p:sp>
        <p:nvSpPr>
          <p:cNvPr id="3" name="2 Marcador de fecha"/>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E1378378-8B29-46EB-871D-A97ACA693D00}" type="datetimeFigureOut">
              <a:rPr lang="es-CO" smtClean="0"/>
              <a:t>24/06/2015</a:t>
            </a:fld>
            <a:endParaRPr lang="es-CO"/>
          </a:p>
        </p:txBody>
      </p:sp>
      <p:sp>
        <p:nvSpPr>
          <p:cNvPr id="4" name="3 Marcador de pie de página"/>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CEF0AD23-D752-4A58-BC31-4F56A76E1E83}" type="slidenum">
              <a:rPr lang="es-CO" smtClean="0"/>
              <a:t>‹Nº›</a:t>
            </a:fld>
            <a:endParaRPr lang="es-CO"/>
          </a:p>
        </p:txBody>
      </p:sp>
    </p:spTree>
    <p:extLst>
      <p:ext uri="{BB962C8B-B14F-4D97-AF65-F5344CB8AC3E}">
        <p14:creationId xmlns:p14="http://schemas.microsoft.com/office/powerpoint/2010/main" val="21027973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s-CO"/>
          </a:p>
        </p:txBody>
      </p:sp>
      <p:sp>
        <p:nvSpPr>
          <p:cNvPr id="3" name="2 Marcador de fecha"/>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31DC657D-583A-4D22-8828-E181FD307C64}" type="datetimeFigureOut">
              <a:rPr lang="es-CO" smtClean="0"/>
              <a:t>24/06/2015</a:t>
            </a:fld>
            <a:endParaRPr lang="es-CO"/>
          </a:p>
        </p:txBody>
      </p:sp>
      <p:sp>
        <p:nvSpPr>
          <p:cNvPr id="4" name="3 Marcador de imagen de diapositiva"/>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s-CO"/>
          </a:p>
        </p:txBody>
      </p:sp>
      <p:sp>
        <p:nvSpPr>
          <p:cNvPr id="5" name="4 Marcador de notas"/>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921169F2-E565-4927-99F9-6F256ED4E284}" type="slidenum">
              <a:rPr lang="es-CO" smtClean="0"/>
              <a:t>‹Nº›</a:t>
            </a:fld>
            <a:endParaRPr lang="es-CO"/>
          </a:p>
        </p:txBody>
      </p:sp>
    </p:spTree>
    <p:extLst>
      <p:ext uri="{BB962C8B-B14F-4D97-AF65-F5344CB8AC3E}">
        <p14:creationId xmlns:p14="http://schemas.microsoft.com/office/powerpoint/2010/main" val="8590652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60041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 acuerdo con el artículo</a:t>
            </a:r>
            <a:r>
              <a:rPr lang="es-CO" baseline="0" dirty="0" smtClean="0"/>
              <a:t> 11 de la Resolución 330 del 2007, </a:t>
            </a:r>
            <a:r>
              <a:rPr lang="es-CO" i="1" dirty="0" smtClean="0"/>
              <a:t>el monto de las contribuciones y donaciones a las campañas electorales, no podrá superar la cuantía de las sumas máximas a invertir en la campaña fijadas por el Consejo Nacional Electoral , </a:t>
            </a:r>
            <a:r>
              <a:rPr lang="es-CO" dirty="0" smtClean="0"/>
              <a:t>razón por la cual dicho órgano emitió las resoluciones</a:t>
            </a:r>
            <a:r>
              <a:rPr lang="es-CO" baseline="0" dirty="0" smtClean="0"/>
              <a:t> </a:t>
            </a:r>
            <a:r>
              <a:rPr lang="es-CO" dirty="0" smtClean="0"/>
              <a:t>del CNE 0127 y 0128 de 2015, señalando los topes de gastos para aquellos candidatos que participen dentro de las elecciones territoriales 2015. </a:t>
            </a:r>
            <a:endParaRPr lang="es-CO" dirty="0"/>
          </a:p>
        </p:txBody>
      </p:sp>
    </p:spTree>
    <p:extLst>
      <p:ext uri="{BB962C8B-B14F-4D97-AF65-F5344CB8AC3E}">
        <p14:creationId xmlns:p14="http://schemas.microsoft.com/office/powerpoint/2010/main" val="4255642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s-ES" b="1" dirty="0"/>
              <a:t>Donaciones</a:t>
            </a:r>
            <a:r>
              <a:rPr lang="es-ES" dirty="0"/>
              <a:t>: </a:t>
            </a:r>
            <a:r>
              <a:rPr lang="es-CO" dirty="0"/>
              <a:t>Todas las donaciones recibidas bien sea por personas naturales o jurídicas, </a:t>
            </a:r>
            <a:r>
              <a:rPr lang="es-CO" u="sng" dirty="0"/>
              <a:t>en dinero o en especie</a:t>
            </a:r>
            <a:r>
              <a:rPr lang="es-CO" dirty="0"/>
              <a:t>, deben ser reportadas y deben estar </a:t>
            </a:r>
            <a:r>
              <a:rPr lang="es-CO" u="sng" dirty="0"/>
              <a:t>soportadas</a:t>
            </a:r>
            <a:r>
              <a:rPr lang="es-CO" dirty="0"/>
              <a:t> de acuerdo con la naturaleza de cada donante. </a:t>
            </a:r>
            <a:r>
              <a:rPr lang="es-ES" dirty="0"/>
              <a:t>Adicionalmente, la reforma política (Ley 1475/11) impone nuevos límites a las donaciones: Cada donación individual que se reciba </a:t>
            </a:r>
            <a:r>
              <a:rPr lang="es-ES" b="1" dirty="0"/>
              <a:t>de particulares (empresas o personas naturales) </a:t>
            </a:r>
            <a:r>
              <a:rPr lang="es-ES" dirty="0"/>
              <a:t>no puede superar el 10% del tope de gastos de la campaña. Los aportes propios, contribuciones de familiares y créditos </a:t>
            </a:r>
            <a:r>
              <a:rPr lang="es-ES" b="1" dirty="0"/>
              <a:t>no están </a:t>
            </a:r>
            <a:r>
              <a:rPr lang="es-ES" dirty="0"/>
              <a:t>sujetos al límite individual del 10%. Si después de hacer la campaña quedan valores pendientes de pago, se deben tener en cuenta algunas limitaciones que se establecen en el artículo 23 de la Ley 1475 de 2011.</a:t>
            </a:r>
            <a:endParaRPr lang="es-CO" sz="1800" dirty="0"/>
          </a:p>
          <a:p>
            <a:endParaRPr lang="es-CO" dirty="0"/>
          </a:p>
        </p:txBody>
      </p:sp>
    </p:spTree>
    <p:extLst>
      <p:ext uri="{BB962C8B-B14F-4D97-AF65-F5344CB8AC3E}">
        <p14:creationId xmlns:p14="http://schemas.microsoft.com/office/powerpoint/2010/main" val="216917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1" defTabSz="927567">
              <a:defRPr/>
            </a:pPr>
            <a:r>
              <a:rPr lang="es-CO" dirty="0" smtClean="0"/>
              <a:t>Los candidatos y los partidos </a:t>
            </a:r>
            <a:r>
              <a:rPr lang="es-CO" b="1" dirty="0" smtClean="0"/>
              <a:t>no podrán iniciar gastos de propaganda electoral</a:t>
            </a:r>
            <a:r>
              <a:rPr lang="es-CO" dirty="0" smtClean="0"/>
              <a:t> sino hasta 3 meses antes de las elecciones </a:t>
            </a:r>
            <a:r>
              <a:rPr lang="es-CO" u="sng" dirty="0" smtClean="0"/>
              <a:t>“siempre y cuando las listas estén debidamente inscritas o registrados ante la </a:t>
            </a:r>
            <a:r>
              <a:rPr lang="es-CO" u="sng" dirty="0" err="1" smtClean="0"/>
              <a:t>registraduría</a:t>
            </a:r>
            <a:r>
              <a:rPr lang="es-CO" u="sng" dirty="0" smtClean="0"/>
              <a:t> Nacional del Estado Civil.</a:t>
            </a:r>
            <a:r>
              <a:rPr lang="es-CO" dirty="0" smtClean="0"/>
              <a:t> Los demás gastos podrán iniciarse 6 meses antes de la elección, </a:t>
            </a:r>
            <a:r>
              <a:rPr lang="es-CO" b="1" dirty="0" smtClean="0"/>
              <a:t>pues solo estos serán objeto de reposición</a:t>
            </a:r>
            <a:r>
              <a:rPr lang="es-CO" dirty="0" smtClean="0"/>
              <a:t>.</a:t>
            </a:r>
            <a:endParaRPr lang="es-CO" dirty="0"/>
          </a:p>
        </p:txBody>
      </p:sp>
    </p:spTree>
    <p:extLst>
      <p:ext uri="{BB962C8B-B14F-4D97-AF65-F5344CB8AC3E}">
        <p14:creationId xmlns:p14="http://schemas.microsoft.com/office/powerpoint/2010/main" val="239185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27567">
              <a:defRPr/>
            </a:pPr>
            <a:r>
              <a:rPr lang="es-ES" dirty="0"/>
              <a:t>El número de cuñas radiales, avisos en publicaciones escritas y vallas publicitarias tienen unos topes definidos por el CNE dependiendo de la categoría del municipio Frente a esto los (las) candidatos (as) a las elecciones de Congreso 2014, tienen derecho a difundir lo descrito en </a:t>
            </a:r>
            <a:r>
              <a:rPr lang="es-CO" dirty="0"/>
              <a:t>la Resolución Nº 00832 de 2013.</a:t>
            </a:r>
          </a:p>
          <a:p>
            <a:endParaRPr lang="es-CO" dirty="0"/>
          </a:p>
        </p:txBody>
      </p:sp>
    </p:spTree>
    <p:extLst>
      <p:ext uri="{BB962C8B-B14F-4D97-AF65-F5344CB8AC3E}">
        <p14:creationId xmlns:p14="http://schemas.microsoft.com/office/powerpoint/2010/main" val="248369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27567">
              <a:defRPr/>
            </a:pPr>
            <a:r>
              <a:rPr lang="es-CO" dirty="0"/>
              <a:t>La violación de estos topes máximos conforme con lo establecido en el Art. 109 de la Constitución Política de Colombia: “</a:t>
            </a:r>
            <a:r>
              <a:rPr lang="es-CO" i="1" dirty="0"/>
              <a:t>será sancionada con la pérdida de investidura o del cargo. La ley reglamentará los demás efectos por la violación de este precepto</a:t>
            </a:r>
            <a:r>
              <a:rPr lang="es-CO" dirty="0"/>
              <a:t>” y de acuerdo al art. 26 de la Ley 1475 de 2011, violar estos topes </a:t>
            </a:r>
            <a:r>
              <a:rPr lang="es-ES" dirty="0"/>
              <a:t>conlleva a: En el caso de candidatos elegidos a corporaciones públicas (Senado y Cámara de Representantes) se seguirá el procedimiento de pérdida de investidura definido en la Constitución y la ley.</a:t>
            </a:r>
            <a:endParaRPr lang="es-CO" dirty="0"/>
          </a:p>
          <a:p>
            <a:endParaRPr lang="es-CO" dirty="0"/>
          </a:p>
        </p:txBody>
      </p:sp>
    </p:spTree>
    <p:extLst>
      <p:ext uri="{BB962C8B-B14F-4D97-AF65-F5344CB8AC3E}">
        <p14:creationId xmlns:p14="http://schemas.microsoft.com/office/powerpoint/2010/main" val="203567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27567">
              <a:defRPr/>
            </a:pPr>
            <a:r>
              <a:rPr lang="es-ES" dirty="0" smtClean="0"/>
              <a:t>El informe individual de ingresos y gastos está compuesto por:…………Recuerde que debe ir firmado por el Candidato, el Gerente de Campaña y Contador Público.</a:t>
            </a:r>
            <a:endParaRPr lang="es-CO" dirty="0" smtClean="0"/>
          </a:p>
          <a:p>
            <a:pPr defTabSz="927567">
              <a:defRPr/>
            </a:pPr>
            <a:endParaRPr lang="es-ES" dirty="0" smtClean="0"/>
          </a:p>
          <a:p>
            <a:endParaRPr lang="es-CO" dirty="0"/>
          </a:p>
        </p:txBody>
      </p:sp>
    </p:spTree>
    <p:extLst>
      <p:ext uri="{BB962C8B-B14F-4D97-AF65-F5344CB8AC3E}">
        <p14:creationId xmlns:p14="http://schemas.microsoft.com/office/powerpoint/2010/main" val="242302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CNE cuenta con una herramienta virtual que hace más fácil la preparación de la información…esta es </a:t>
            </a:r>
            <a:endParaRPr lang="es-CO" dirty="0"/>
          </a:p>
        </p:txBody>
      </p:sp>
    </p:spTree>
    <p:extLst>
      <p:ext uri="{BB962C8B-B14F-4D97-AF65-F5344CB8AC3E}">
        <p14:creationId xmlns:p14="http://schemas.microsoft.com/office/powerpoint/2010/main" val="2704861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Tenga en cuenta que SOLO SE ADMITEN recibos de caja menor como soportes de los gastos, cuando se trate de gastos por cuantías </a:t>
            </a:r>
            <a:r>
              <a:rPr lang="es-MX" b="1" dirty="0" smtClean="0"/>
              <a:t>pequeñas</a:t>
            </a:r>
            <a:r>
              <a:rPr lang="es-MX" dirty="0" smtClean="0"/>
              <a:t> o cuando sea por conceptos </a:t>
            </a:r>
            <a:r>
              <a:rPr lang="es-MX" b="1" dirty="0" smtClean="0"/>
              <a:t>no facturables </a:t>
            </a:r>
            <a:r>
              <a:rPr lang="es-MX" dirty="0" smtClean="0"/>
              <a:t>como por ejemplo </a:t>
            </a:r>
            <a:endParaRPr lang="es-CO" dirty="0"/>
          </a:p>
        </p:txBody>
      </p:sp>
    </p:spTree>
    <p:extLst>
      <p:ext uri="{BB962C8B-B14F-4D97-AF65-F5344CB8AC3E}">
        <p14:creationId xmlns:p14="http://schemas.microsoft.com/office/powerpoint/2010/main" val="2958066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 dirty="0" smtClean="0"/>
              <a:t>Deben elaborarse Comprobantes de Ingreso (CI) y Comprobantes de Egreso (CE) para todos los soportes (COINCIDENCIA TOTAL). Deben llevar y conservar el </a:t>
            </a:r>
            <a:r>
              <a:rPr lang="es-ES" b="1" dirty="0" smtClean="0"/>
              <a:t>número</a:t>
            </a:r>
            <a:r>
              <a:rPr lang="es-ES" dirty="0" smtClean="0"/>
              <a:t> </a:t>
            </a:r>
            <a:r>
              <a:rPr lang="es-ES" b="1" dirty="0" smtClean="0"/>
              <a:t>consecutivo, la cronología </a:t>
            </a:r>
            <a:r>
              <a:rPr lang="es-ES" dirty="0" smtClean="0"/>
              <a:t>y diligenciarse en su totalidad</a:t>
            </a:r>
            <a:r>
              <a:rPr lang="es-ES" b="1" dirty="0" smtClean="0"/>
              <a:t>.</a:t>
            </a:r>
            <a:endParaRPr lang="es-CO" dirty="0"/>
          </a:p>
        </p:txBody>
      </p:sp>
    </p:spTree>
    <p:extLst>
      <p:ext uri="{BB962C8B-B14F-4D97-AF65-F5344CB8AC3E}">
        <p14:creationId xmlns:p14="http://schemas.microsoft.com/office/powerpoint/2010/main" val="2958066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Tenga presentes que si va a presentar el formulario 5B y sus anexos diligenciados a mano: la </a:t>
            </a:r>
            <a:r>
              <a:rPr lang="es-ES" dirty="0" err="1"/>
              <a:t>informacion</a:t>
            </a:r>
            <a:r>
              <a:rPr lang="es-ES" dirty="0"/>
              <a:t> consignada en ellos debe ser clara, completa y </a:t>
            </a:r>
            <a:r>
              <a:rPr lang="es-ES" dirty="0" err="1"/>
              <a:t>veridica</a:t>
            </a:r>
            <a:r>
              <a:rPr lang="es-ES" dirty="0"/>
              <a:t>… los valores registrados en Formularios, Libro y soportes, deben ser coincidentes entre ellos… bajo ninguna circunstancia se permiten borrones, tachones o enmendaduras en ninguno de los formularios.</a:t>
            </a:r>
            <a:endParaRPr lang="es-CO" dirty="0"/>
          </a:p>
        </p:txBody>
      </p:sp>
    </p:spTree>
    <p:extLst>
      <p:ext uri="{BB962C8B-B14F-4D97-AF65-F5344CB8AC3E}">
        <p14:creationId xmlns:p14="http://schemas.microsoft.com/office/powerpoint/2010/main" val="114416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623979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Si bien TODOS LOS CANDIDATOS DEBEN RENDIR CUENTAS, no todos los candidatos tienen derecho a la reposición. </a:t>
            </a:r>
            <a:endParaRPr lang="es-CO" dirty="0"/>
          </a:p>
        </p:txBody>
      </p:sp>
    </p:spTree>
    <p:extLst>
      <p:ext uri="{BB962C8B-B14F-4D97-AF65-F5344CB8AC3E}">
        <p14:creationId xmlns:p14="http://schemas.microsoft.com/office/powerpoint/2010/main" val="114416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Es decir, la menor cifra que resulte de comparar los gastos reportados por el candidato (</a:t>
            </a:r>
            <a:r>
              <a:rPr lang="es-ES" dirty="0" err="1"/>
              <a:t>ó</a:t>
            </a:r>
            <a:r>
              <a:rPr lang="es-ES" dirty="0"/>
              <a:t> por la lista) con la cifra que resulta de multiplicar los votos del candidato (</a:t>
            </a:r>
            <a:r>
              <a:rPr lang="es-ES" dirty="0" err="1"/>
              <a:t>ó</a:t>
            </a:r>
            <a:r>
              <a:rPr lang="es-ES" dirty="0"/>
              <a:t> los de la lista) por el valor del voto fijado por el CNE</a:t>
            </a:r>
            <a:endParaRPr lang="es-CO" dirty="0"/>
          </a:p>
        </p:txBody>
      </p:sp>
    </p:spTree>
    <p:extLst>
      <p:ext uri="{BB962C8B-B14F-4D97-AF65-F5344CB8AC3E}">
        <p14:creationId xmlns:p14="http://schemas.microsoft.com/office/powerpoint/2010/main" val="3933436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Esto quiere decir, que el dinero de las reposiciones llega a una cuenta especial del Partido, este último hace el descuento estatutario y luego contacta a los candidatos a través del área de tesorería para coordinar el pago.</a:t>
            </a:r>
            <a:endParaRPr lang="es-CO" dirty="0"/>
          </a:p>
        </p:txBody>
      </p:sp>
    </p:spTree>
    <p:extLst>
      <p:ext uri="{BB962C8B-B14F-4D97-AF65-F5344CB8AC3E}">
        <p14:creationId xmlns:p14="http://schemas.microsoft.com/office/powerpoint/2010/main" val="293096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07597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a:t>La RENDICIÓN DE CUENTAS aparte de ser una obligación legal del candidato, es requisito para obtener la reposición de los gastos de campaña que hace el Estado. También, para evitar sanciones del Partido. Lo mismo del texto…</a:t>
            </a:r>
          </a:p>
          <a:p>
            <a:endParaRPr lang="es-CO" dirty="0"/>
          </a:p>
        </p:txBody>
      </p:sp>
    </p:spTree>
    <p:extLst>
      <p:ext uri="{BB962C8B-B14F-4D97-AF65-F5344CB8AC3E}">
        <p14:creationId xmlns:p14="http://schemas.microsoft.com/office/powerpoint/2010/main" val="422752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a:t>La RENDICIÓN DE CUENTAS aparte de ser una obligación legal del candidato, es requisito para obtener la reposición de los gastos de campaña que hace el Estado. También, para evitar sanciones del Partido. Lo mismo del texto…</a:t>
            </a:r>
          </a:p>
          <a:p>
            <a:endParaRPr lang="es-CO" dirty="0"/>
          </a:p>
        </p:txBody>
      </p:sp>
    </p:spTree>
    <p:extLst>
      <p:ext uri="{BB962C8B-B14F-4D97-AF65-F5344CB8AC3E}">
        <p14:creationId xmlns:p14="http://schemas.microsoft.com/office/powerpoint/2010/main" val="54121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1" algn="just"/>
            <a:r>
              <a:rPr lang="es-ES" dirty="0" smtClean="0"/>
              <a:t>El PDA fijó como plazo máximo para que </a:t>
            </a:r>
            <a:r>
              <a:rPr lang="es-ES" u="sng" dirty="0" smtClean="0"/>
              <a:t>hagan llegar a la Sede Nacional en Bogotá</a:t>
            </a:r>
            <a:r>
              <a:rPr lang="es-ES" dirty="0" smtClean="0"/>
              <a:t> los Informes individuales de ingresos y gastos</a:t>
            </a:r>
            <a:r>
              <a:rPr lang="es-ES" b="1" i="1" dirty="0" smtClean="0"/>
              <a:t> </a:t>
            </a:r>
            <a:r>
              <a:rPr lang="es-ES" dirty="0" smtClean="0"/>
              <a:t>de campaña</a:t>
            </a:r>
            <a:r>
              <a:rPr lang="es-ES" b="1" i="1" u="sng" dirty="0" smtClean="0"/>
              <a:t> el día</a:t>
            </a:r>
            <a:r>
              <a:rPr lang="es-ES" b="1" i="1" u="sng" baseline="0" dirty="0" smtClean="0"/>
              <a:t> jueves 5</a:t>
            </a:r>
            <a:r>
              <a:rPr lang="es-ES" b="1" i="1" u="sng" dirty="0" smtClean="0"/>
              <a:t> DE NOVIEMBRE DE 2015(Artículo 25 de la Ley 1475 de 2011).</a:t>
            </a:r>
            <a:endParaRPr lang="es-CO" sz="4100" dirty="0"/>
          </a:p>
          <a:p>
            <a:endParaRPr lang="es-CO" dirty="0"/>
          </a:p>
        </p:txBody>
      </p:sp>
    </p:spTree>
    <p:extLst>
      <p:ext uri="{BB962C8B-B14F-4D97-AF65-F5344CB8AC3E}">
        <p14:creationId xmlns:p14="http://schemas.microsoft.com/office/powerpoint/2010/main" val="238864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La legislación electoral ha determinado varias disposiciones que son de obligatorio cumplimiento para los candidatos avalados por los diferentes Partidos Políticos. Todas ellas están contenidas en la Ley 130 de 1994, Resolución 0330 de 2007 y Ley 1475 del 2011.</a:t>
            </a:r>
            <a:endParaRPr lang="es-CO" dirty="0"/>
          </a:p>
        </p:txBody>
      </p:sp>
    </p:spTree>
    <p:extLst>
      <p:ext uri="{BB962C8B-B14F-4D97-AF65-F5344CB8AC3E}">
        <p14:creationId xmlns:p14="http://schemas.microsoft.com/office/powerpoint/2010/main" val="285713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27567">
              <a:defRPr/>
            </a:pPr>
            <a:r>
              <a:rPr lang="es-CO" dirty="0" smtClean="0"/>
              <a:t>El artículo 25 de la Ley 1475 (reforma política) fijó como una obligación en las campañas el tener un gerente de campaña y que este último abra una cuenta única en una entidad financiera de uso exclusivo para la misma, </a:t>
            </a:r>
            <a:r>
              <a:rPr lang="es-CO" b="1" dirty="0" smtClean="0"/>
              <a:t>cuando el TOPE DE GASTOS de la respectiva corporación o cargo supere los 200 </a:t>
            </a:r>
            <a:r>
              <a:rPr lang="es-CO" b="1" dirty="0" err="1" smtClean="0"/>
              <a:t>smlmv</a:t>
            </a:r>
            <a:r>
              <a:rPr lang="es-CO" b="1" dirty="0" smtClean="0"/>
              <a:t> que </a:t>
            </a:r>
            <a:r>
              <a:rPr lang="es-CO" b="0" dirty="0" smtClean="0"/>
              <a:t>p</a:t>
            </a:r>
            <a:r>
              <a:rPr lang="es-CO" dirty="0" smtClean="0"/>
              <a:t>ara las elecciones territoriales</a:t>
            </a:r>
            <a:r>
              <a:rPr lang="es-CO" baseline="0" dirty="0" smtClean="0"/>
              <a:t> </a:t>
            </a:r>
            <a:r>
              <a:rPr lang="es-CO" dirty="0" smtClean="0"/>
              <a:t>2015 serían </a:t>
            </a:r>
            <a:r>
              <a:rPr lang="es-CO" b="1" dirty="0" smtClean="0"/>
              <a:t>$128’870.000. </a:t>
            </a:r>
          </a:p>
          <a:p>
            <a:endParaRPr lang="es-CO" dirty="0"/>
          </a:p>
        </p:txBody>
      </p:sp>
    </p:spTree>
    <p:extLst>
      <p:ext uri="{BB962C8B-B14F-4D97-AF65-F5344CB8AC3E}">
        <p14:creationId xmlns:p14="http://schemas.microsoft.com/office/powerpoint/2010/main" val="238879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 acuerdo con el artículo</a:t>
            </a:r>
            <a:r>
              <a:rPr lang="es-CO" baseline="0" dirty="0" smtClean="0"/>
              <a:t> 11 de la Resolución 330 del 2007, </a:t>
            </a:r>
            <a:r>
              <a:rPr lang="es-CO" i="1" dirty="0"/>
              <a:t>el monto de las contribuciones y donaciones a las campañas electorales, no podrá superar la cuantía de las sumas máximas a invertir en la campaña fijadas por el Consejo Nacional Electoral , </a:t>
            </a:r>
            <a:r>
              <a:rPr lang="es-CO" dirty="0"/>
              <a:t>razón por la cual dicho órgano emitió </a:t>
            </a:r>
            <a:r>
              <a:rPr lang="es-CO" dirty="0" smtClean="0"/>
              <a:t>las resoluciones</a:t>
            </a:r>
            <a:r>
              <a:rPr lang="es-CO" baseline="0" dirty="0" smtClean="0"/>
              <a:t> </a:t>
            </a:r>
            <a:r>
              <a:rPr lang="es-CO" dirty="0" smtClean="0"/>
              <a:t>del CNE 0127 y 0128 de 2015, </a:t>
            </a:r>
            <a:r>
              <a:rPr lang="es-CO" dirty="0"/>
              <a:t>señalando los topes de gastos para aquellos candidatos que participen dentro de las elecciones </a:t>
            </a:r>
            <a:r>
              <a:rPr lang="es-CO" dirty="0" smtClean="0"/>
              <a:t>territoriales 2015. </a:t>
            </a:r>
            <a:endParaRPr lang="es-CO" dirty="0"/>
          </a:p>
        </p:txBody>
      </p:sp>
    </p:spTree>
    <p:extLst>
      <p:ext uri="{BB962C8B-B14F-4D97-AF65-F5344CB8AC3E}">
        <p14:creationId xmlns:p14="http://schemas.microsoft.com/office/powerpoint/2010/main" val="217883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686F7FB5-132E-43C2-A367-88BEC48132E9}" type="datetime1">
              <a:rPr lang="es-CO" smtClean="0"/>
              <a:t>24/06/2015</a:t>
            </a:fld>
            <a:endParaRPr lang="es-CO"/>
          </a:p>
        </p:txBody>
      </p:sp>
      <p:sp>
        <p:nvSpPr>
          <p:cNvPr id="5" name="4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6" name="5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295513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BAB99A5-5BBE-4D51-9D69-C5A858B194D0}" type="datetime1">
              <a:rPr lang="es-CO" smtClean="0"/>
              <a:t>24/06/2015</a:t>
            </a:fld>
            <a:endParaRPr lang="es-CO"/>
          </a:p>
        </p:txBody>
      </p:sp>
      <p:sp>
        <p:nvSpPr>
          <p:cNvPr id="5" name="4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6" name="5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117634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67A93F2-84CF-4186-B748-B5120F04458F}" type="datetime1">
              <a:rPr lang="es-CO" smtClean="0"/>
              <a:t>24/06/2015</a:t>
            </a:fld>
            <a:endParaRPr lang="es-CO"/>
          </a:p>
        </p:txBody>
      </p:sp>
      <p:sp>
        <p:nvSpPr>
          <p:cNvPr id="5" name="4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6" name="5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270042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DA2ECCD-774C-4E55-A094-4797464B780C}" type="datetime1">
              <a:rPr lang="es-CO" smtClean="0"/>
              <a:t>24/06/2015</a:t>
            </a:fld>
            <a:endParaRPr lang="es-CO"/>
          </a:p>
        </p:txBody>
      </p:sp>
      <p:sp>
        <p:nvSpPr>
          <p:cNvPr id="5" name="4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6" name="5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211247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BC200AB-AB13-407C-9EED-3506D21C4EB0}" type="datetime1">
              <a:rPr lang="es-CO" smtClean="0"/>
              <a:t>24/06/2015</a:t>
            </a:fld>
            <a:endParaRPr lang="es-CO"/>
          </a:p>
        </p:txBody>
      </p:sp>
      <p:sp>
        <p:nvSpPr>
          <p:cNvPr id="5" name="4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6" name="5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166667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C8A0D28-B9EB-4B0B-9529-ECB76E065704}" type="datetime1">
              <a:rPr lang="es-CO" smtClean="0"/>
              <a:t>24/06/2015</a:t>
            </a:fld>
            <a:endParaRPr lang="es-CO"/>
          </a:p>
        </p:txBody>
      </p:sp>
      <p:sp>
        <p:nvSpPr>
          <p:cNvPr id="6" name="5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7" name="6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37485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5D59C99-406E-43E8-AB79-E56EE73218D3}" type="datetime1">
              <a:rPr lang="es-CO" smtClean="0"/>
              <a:t>24/06/2015</a:t>
            </a:fld>
            <a:endParaRPr lang="es-CO"/>
          </a:p>
        </p:txBody>
      </p:sp>
      <p:sp>
        <p:nvSpPr>
          <p:cNvPr id="8" name="7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9" name="8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332838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3C008178-B137-47C7-9998-AB7C43E00310}" type="datetime1">
              <a:rPr lang="es-CO" smtClean="0"/>
              <a:t>24/06/2015</a:t>
            </a:fld>
            <a:endParaRPr lang="es-CO"/>
          </a:p>
        </p:txBody>
      </p:sp>
      <p:sp>
        <p:nvSpPr>
          <p:cNvPr id="4" name="3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5" name="4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154669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4C9166B-2384-41B3-B1B9-2D7ACE406CD1}" type="datetime1">
              <a:rPr lang="es-CO" smtClean="0"/>
              <a:t>24/06/2015</a:t>
            </a:fld>
            <a:endParaRPr lang="es-CO"/>
          </a:p>
        </p:txBody>
      </p:sp>
      <p:sp>
        <p:nvSpPr>
          <p:cNvPr id="3" name="2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4" name="3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50744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9802AC-2731-4350-BF95-09E07D0B275B}" type="datetime1">
              <a:rPr lang="es-CO" smtClean="0"/>
              <a:t>24/06/2015</a:t>
            </a:fld>
            <a:endParaRPr lang="es-CO"/>
          </a:p>
        </p:txBody>
      </p:sp>
      <p:sp>
        <p:nvSpPr>
          <p:cNvPr id="6" name="5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7" name="6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140809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E3485E-2D05-44FC-876A-F31BC7715DD5}" type="datetime1">
              <a:rPr lang="es-CO" smtClean="0"/>
              <a:t>24/06/2015</a:t>
            </a:fld>
            <a:endParaRPr lang="es-CO"/>
          </a:p>
        </p:txBody>
      </p:sp>
      <p:sp>
        <p:nvSpPr>
          <p:cNvPr id="6" name="5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sp>
        <p:nvSpPr>
          <p:cNvPr id="7" name="6 Marcador de número de diapositiva"/>
          <p:cNvSpPr>
            <a:spLocks noGrp="1"/>
          </p:cNvSpPr>
          <p:nvPr>
            <p:ph type="sldNum" sz="quarter" idx="12"/>
          </p:nvPr>
        </p:nvSpPr>
        <p:spPr/>
        <p:txBody>
          <a:bodyPr/>
          <a:lstStyle/>
          <a:p>
            <a:fld id="{E5ECEDAE-103E-4424-AF6A-3E6693F6D589}" type="slidenum">
              <a:rPr lang="es-CO" smtClean="0"/>
              <a:t>‹Nº›</a:t>
            </a:fld>
            <a:endParaRPr lang="es-CO"/>
          </a:p>
        </p:txBody>
      </p:sp>
    </p:spTree>
    <p:extLst>
      <p:ext uri="{BB962C8B-B14F-4D97-AF65-F5344CB8AC3E}">
        <p14:creationId xmlns:p14="http://schemas.microsoft.com/office/powerpoint/2010/main" val="242960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1551D-76A9-490A-8B79-A0065890F909}" type="datetime1">
              <a:rPr lang="es-CO" smtClean="0"/>
              <a:t>24/06/2015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smtClean="0"/>
              <a:t>Rendición de Cuentas Elecciones Congreso y Parlamento Andino 2014</a:t>
            </a: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CEDAE-103E-4424-AF6A-3E6693F6D589}" type="slidenum">
              <a:rPr lang="es-CO" smtClean="0"/>
              <a:t>‹Nº›</a:t>
            </a:fld>
            <a:endParaRPr lang="es-CO"/>
          </a:p>
        </p:txBody>
      </p:sp>
    </p:spTree>
    <p:extLst>
      <p:ext uri="{BB962C8B-B14F-4D97-AF65-F5344CB8AC3E}">
        <p14:creationId xmlns:p14="http://schemas.microsoft.com/office/powerpoint/2010/main" val="69166342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68761"/>
            <a:ext cx="7772400" cy="2331690"/>
          </a:xfrm>
        </p:spPr>
        <p:txBody>
          <a:bodyPr>
            <a:normAutofit/>
          </a:bodyPr>
          <a:lstStyle/>
          <a:p>
            <a:r>
              <a:rPr lang="es-CO" b="1" dirty="0" smtClean="0"/>
              <a:t>RENDICIÓN DE CUENTAS </a:t>
            </a:r>
            <a:br>
              <a:rPr lang="es-CO" b="1" dirty="0" smtClean="0"/>
            </a:br>
            <a:r>
              <a:rPr lang="es-CO" b="1" dirty="0" smtClean="0"/>
              <a:t>ELECCIONES TERRITORIALES 2015 </a:t>
            </a:r>
            <a:endParaRPr lang="es-CO" b="1" dirty="0"/>
          </a:p>
        </p:txBody>
      </p:sp>
      <p:pic>
        <p:nvPicPr>
          <p:cNvPr id="4" name="Picture 5"/>
          <p:cNvPicPr>
            <a:picLocks noChangeAspect="1" noChangeArrowheads="1"/>
          </p:cNvPicPr>
          <p:nvPr/>
        </p:nvPicPr>
        <p:blipFill>
          <a:blip r:embed="rId3"/>
          <a:srcRect/>
          <a:stretch>
            <a:fillRect/>
          </a:stretch>
        </p:blipFill>
        <p:spPr bwMode="auto">
          <a:xfrm>
            <a:off x="3059832" y="3861048"/>
            <a:ext cx="2854945" cy="1656184"/>
          </a:xfrm>
          <a:prstGeom prst="rect">
            <a:avLst/>
          </a:prstGeom>
          <a:noFill/>
          <a:ln w="9525">
            <a:noFill/>
            <a:miter lim="800000"/>
            <a:headEnd/>
            <a:tailEnd/>
          </a:ln>
        </p:spPr>
      </p:pic>
    </p:spTree>
    <p:extLst>
      <p:ext uri="{BB962C8B-B14F-4D97-AF65-F5344CB8AC3E}">
        <p14:creationId xmlns:p14="http://schemas.microsoft.com/office/powerpoint/2010/main" val="3746777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600" b="1" dirty="0" smtClean="0"/>
              <a:t>TOPES DE GASTOS POR LISTA</a:t>
            </a:r>
            <a:endParaRPr lang="es-CO" sz="3600" b="1" dirty="0"/>
          </a:p>
        </p:txBody>
      </p:sp>
      <p:pic>
        <p:nvPicPr>
          <p:cNvPr id="8"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2676273177"/>
              </p:ext>
            </p:extLst>
          </p:nvPr>
        </p:nvGraphicFramePr>
        <p:xfrm>
          <a:off x="1403648" y="1417634"/>
          <a:ext cx="6408713" cy="4675668"/>
        </p:xfrm>
        <a:graphic>
          <a:graphicData uri="http://schemas.openxmlformats.org/drawingml/2006/table">
            <a:tbl>
              <a:tblPr firstRow="1" firstCol="1" bandRow="1">
                <a:tableStyleId>{5C22544A-7EE6-4342-B048-85BDC9FD1C3A}</a:tableStyleId>
              </a:tblPr>
              <a:tblGrid>
                <a:gridCol w="2214632"/>
                <a:gridCol w="2214632"/>
                <a:gridCol w="1979449"/>
              </a:tblGrid>
              <a:tr h="502586">
                <a:tc>
                  <a:txBody>
                    <a:bodyPr/>
                    <a:lstStyle/>
                    <a:p>
                      <a:pPr algn="ctr">
                        <a:lnSpc>
                          <a:spcPct val="107000"/>
                        </a:lnSpc>
                        <a:spcAft>
                          <a:spcPts val="0"/>
                        </a:spcAft>
                      </a:pPr>
                      <a:r>
                        <a:rPr lang="es-CO" sz="1100" dirty="0">
                          <a:effectLst/>
                        </a:rPr>
                        <a:t>CORPORACIÓN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a:effectLst/>
                        </a:rPr>
                        <a:t>CENSO ELECTORAL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a:effectLst/>
                        </a:rPr>
                        <a:t>TOPE DE GASTOS ELECCIONES (OCTUBRE 2015)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66860">
                <a:tc>
                  <a:txBody>
                    <a:bodyPr/>
                    <a:lstStyle/>
                    <a:p>
                      <a:pPr>
                        <a:lnSpc>
                          <a:spcPct val="107000"/>
                        </a:lnSpc>
                      </a:pPr>
                      <a:endParaRPr lang="es-CO" sz="1100">
                        <a:effectLst/>
                        <a:latin typeface="Calibri" panose="020F0502020204030204" pitchFamily="34" charset="0"/>
                      </a:endParaRPr>
                    </a:p>
                  </a:txBody>
                  <a:tcPr marL="44450" marR="44450" marT="0" marB="0" anchor="b"/>
                </a:tc>
                <a:tc>
                  <a:txBody>
                    <a:bodyPr/>
                    <a:lstStyle/>
                    <a:p>
                      <a:pPr>
                        <a:lnSpc>
                          <a:spcPct val="107000"/>
                        </a:lnSpc>
                      </a:pPr>
                      <a:endParaRPr lang="es-CO" sz="1100">
                        <a:effectLst/>
                        <a:latin typeface="Calibri" panose="020F0502020204030204" pitchFamily="34" charset="0"/>
                      </a:endParaRPr>
                    </a:p>
                  </a:txBody>
                  <a:tcPr marL="44450" marR="44450" marT="0" marB="0" anchor="b"/>
                </a:tc>
                <a:tc>
                  <a:txBody>
                    <a:bodyPr/>
                    <a:lstStyle/>
                    <a:p>
                      <a:pPr>
                        <a:lnSpc>
                          <a:spcPct val="107000"/>
                        </a:lnSpc>
                      </a:pPr>
                      <a:endParaRPr lang="es-CO" sz="1100">
                        <a:effectLst/>
                        <a:latin typeface="Calibri" panose="020F0502020204030204" pitchFamily="34" charset="0"/>
                      </a:endParaRPr>
                    </a:p>
                  </a:txBody>
                  <a:tcPr marL="44450" marR="44450" marT="0" marB="0" anchor="b"/>
                </a:tc>
              </a:tr>
              <a:tr h="228433">
                <a:tc rowSpan="8">
                  <a:txBody>
                    <a:bodyPr/>
                    <a:lstStyle/>
                    <a:p>
                      <a:pPr algn="ctr">
                        <a:lnSpc>
                          <a:spcPct val="107000"/>
                        </a:lnSpc>
                        <a:spcAft>
                          <a:spcPts val="0"/>
                        </a:spcAft>
                      </a:pPr>
                      <a:r>
                        <a:rPr lang="es-CO" sz="1000">
                          <a:effectLst/>
                        </a:rPr>
                        <a:t> </a:t>
                      </a:r>
                      <a:endParaRPr lang="es-CO" sz="1100">
                        <a:effectLst/>
                      </a:endParaRPr>
                    </a:p>
                    <a:p>
                      <a:pPr algn="ctr">
                        <a:lnSpc>
                          <a:spcPct val="107000"/>
                        </a:lnSpc>
                        <a:spcAft>
                          <a:spcPts val="0"/>
                        </a:spcAft>
                      </a:pPr>
                      <a:r>
                        <a:rPr lang="es-CO" sz="1000">
                          <a:effectLst/>
                        </a:rPr>
                        <a:t>ASAMBLEAS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CO" sz="1000">
                          <a:effectLst/>
                        </a:rPr>
                        <a:t>Igual o menor a 200.000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552.952.089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200.001 a 400.000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1.713.563.351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400.001 a 690.000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2.307.118.916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690.001 a 885.000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2.417.937.244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885.001 a 1.500.000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2.892.480.775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1.500.001 a 3.000.000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3.990.163.025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3.000.001 a 4.000.000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5.044.486.872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Antioquia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9.170.062.868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1294">
                <a:tc>
                  <a:txBody>
                    <a:bodyPr/>
                    <a:lstStyle/>
                    <a:p>
                      <a:pPr>
                        <a:lnSpc>
                          <a:spcPct val="107000"/>
                        </a:lnSpc>
                      </a:pPr>
                      <a:endParaRPr lang="es-CO" sz="1100">
                        <a:effectLst/>
                        <a:latin typeface="Calibri" panose="020F0502020204030204" pitchFamily="34" charset="0"/>
                      </a:endParaRPr>
                    </a:p>
                  </a:txBody>
                  <a:tcPr marL="44450" marR="44450" marT="0" marB="0" anchor="b"/>
                </a:tc>
                <a:tc>
                  <a:txBody>
                    <a:bodyPr/>
                    <a:lstStyle/>
                    <a:p>
                      <a:pPr>
                        <a:lnSpc>
                          <a:spcPct val="107000"/>
                        </a:lnSpc>
                      </a:pPr>
                      <a:endParaRPr lang="es-CO" sz="1100">
                        <a:effectLst/>
                        <a:latin typeface="Calibri" panose="020F0502020204030204" pitchFamily="34" charset="0"/>
                      </a:endParaRPr>
                    </a:p>
                  </a:txBody>
                  <a:tcPr marL="44450" marR="44450" marT="0" marB="0" anchor="b"/>
                </a:tc>
                <a:tc>
                  <a:txBody>
                    <a:bodyPr/>
                    <a:lstStyle/>
                    <a:p>
                      <a:pPr>
                        <a:lnSpc>
                          <a:spcPct val="107000"/>
                        </a:lnSpc>
                      </a:pPr>
                      <a:endParaRPr lang="es-CO" sz="1100">
                        <a:effectLst/>
                        <a:latin typeface="Calibri" panose="020F0502020204030204" pitchFamily="34" charset="0"/>
                      </a:endParaRPr>
                    </a:p>
                  </a:txBody>
                  <a:tcPr marL="44450" marR="44450" marT="0" marB="0" anchor="b"/>
                </a:tc>
              </a:tr>
              <a:tr h="228433">
                <a:tc rowSpan="8">
                  <a:txBody>
                    <a:bodyPr/>
                    <a:lstStyle/>
                    <a:p>
                      <a:pPr algn="ctr">
                        <a:lnSpc>
                          <a:spcPct val="107000"/>
                        </a:lnSpc>
                        <a:spcAft>
                          <a:spcPts val="0"/>
                        </a:spcAft>
                      </a:pPr>
                      <a:r>
                        <a:rPr lang="es-CO" sz="1000" dirty="0">
                          <a:effectLst/>
                        </a:rPr>
                        <a:t>GOBERNACIONES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CO" sz="1000">
                          <a:effectLst/>
                        </a:rPr>
                        <a:t>Igual o menor a 200.000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913.487.420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200.001 a 400.000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1.100.163.241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400.001 a 690.000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1.465.864.234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690.001 a 885.000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1.467.306.761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885.001 a 1.500.000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1.751.791.712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1.500.001 a 3.000.000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3.432.385.385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a:effectLst/>
                        </a:rPr>
                        <a:t>3.000.001 a 4.000.000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a:effectLst/>
                        </a:rPr>
                        <a:t>         3.456.442.632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8433">
                <a:tc vMerge="1">
                  <a:txBody>
                    <a:bodyPr/>
                    <a:lstStyle/>
                    <a:p>
                      <a:endParaRPr lang="es-CO"/>
                    </a:p>
                  </a:txBody>
                  <a:tcPr/>
                </a:tc>
                <a:tc>
                  <a:txBody>
                    <a:bodyPr/>
                    <a:lstStyle/>
                    <a:p>
                      <a:pPr>
                        <a:lnSpc>
                          <a:spcPct val="107000"/>
                        </a:lnSpc>
                        <a:spcAft>
                          <a:spcPts val="0"/>
                        </a:spcAft>
                      </a:pPr>
                      <a:r>
                        <a:rPr lang="es-CO" sz="1000" dirty="0">
                          <a:effectLst/>
                        </a:rPr>
                        <a:t>Antioquia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CO" sz="1000" dirty="0">
                          <a:effectLst/>
                        </a:rPr>
                        <a:t>         3.552.280.302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193893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TOPES DE INGRESOS</a:t>
            </a:r>
            <a:endParaRPr lang="es-CO" b="1" dirty="0"/>
          </a:p>
        </p:txBody>
      </p:sp>
      <p:sp>
        <p:nvSpPr>
          <p:cNvPr id="3" name="2 Marcador de contenido"/>
          <p:cNvSpPr>
            <a:spLocks noGrp="1"/>
          </p:cNvSpPr>
          <p:nvPr>
            <p:ph idx="1"/>
          </p:nvPr>
        </p:nvSpPr>
        <p:spPr/>
        <p:txBody>
          <a:bodyPr/>
          <a:lstStyle/>
          <a:p>
            <a:pPr algn="just"/>
            <a:r>
              <a:rPr lang="es-CO" dirty="0" smtClean="0"/>
              <a:t>DONACIONES:</a:t>
            </a:r>
          </a:p>
          <a:p>
            <a:pPr marL="0" indent="0" algn="just">
              <a:buNone/>
            </a:pPr>
            <a:r>
              <a:rPr lang="es-CO" sz="2400" b="1" dirty="0" smtClean="0"/>
              <a:t>DE PARTICULARES: EMPRESAS O PERSONAS NATURALES </a:t>
            </a:r>
          </a:p>
          <a:p>
            <a:pPr marL="0" indent="0" algn="just">
              <a:buNone/>
            </a:pPr>
            <a:r>
              <a:rPr lang="es-ES" sz="2400" dirty="0" smtClean="0"/>
              <a:t>Cada </a:t>
            </a:r>
            <a:r>
              <a:rPr lang="es-ES" sz="2400" dirty="0"/>
              <a:t>donación individual que se reciba </a:t>
            </a:r>
            <a:r>
              <a:rPr lang="es-ES" sz="2400" b="1" dirty="0"/>
              <a:t>de particulares (empresas o personas naturales) </a:t>
            </a:r>
            <a:r>
              <a:rPr lang="es-ES" sz="2400" dirty="0"/>
              <a:t>no puede superar el 10% del tope </a:t>
            </a:r>
            <a:r>
              <a:rPr lang="es-ES" sz="2400" dirty="0" smtClean="0"/>
              <a:t>de </a:t>
            </a:r>
            <a:r>
              <a:rPr lang="es-ES" sz="2400" dirty="0"/>
              <a:t>gastos de la </a:t>
            </a:r>
            <a:r>
              <a:rPr lang="es-ES" sz="2400" dirty="0" smtClean="0"/>
              <a:t>campaña.</a:t>
            </a:r>
          </a:p>
          <a:p>
            <a:pPr marL="0" indent="0" algn="just">
              <a:buNone/>
            </a:pPr>
            <a:endParaRPr lang="es-ES" sz="2400" dirty="0"/>
          </a:p>
          <a:p>
            <a:pPr marL="0" indent="0" algn="just">
              <a:buNone/>
            </a:pPr>
            <a:r>
              <a:rPr lang="es-ES" sz="2400" b="1" dirty="0" smtClean="0"/>
              <a:t>DEL CANDIDATO O FAMILIARES: </a:t>
            </a:r>
            <a:r>
              <a:rPr lang="es-ES" sz="2400" dirty="0" smtClean="0"/>
              <a:t>No están sometidas a la limitación del 10%</a:t>
            </a:r>
            <a:endParaRPr lang="es-CO" sz="2400" dirty="0" smtClean="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35733"/>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49194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INGRESOS</a:t>
            </a:r>
            <a:endParaRPr lang="es-CO" b="1" dirty="0"/>
          </a:p>
        </p:txBody>
      </p:sp>
      <p:sp>
        <p:nvSpPr>
          <p:cNvPr id="3" name="2 Marcador de contenido"/>
          <p:cNvSpPr>
            <a:spLocks noGrp="1"/>
          </p:cNvSpPr>
          <p:nvPr>
            <p:ph idx="1"/>
          </p:nvPr>
        </p:nvSpPr>
        <p:spPr/>
        <p:txBody>
          <a:bodyPr/>
          <a:lstStyle/>
          <a:p>
            <a:pPr algn="just"/>
            <a:r>
              <a:rPr lang="es-CO" dirty="0" smtClean="0"/>
              <a:t>Es importante tener en cuenta que para la recepción de donaciones, la campaña deberá verificar la información de los donantes con los diferentes órganos de control existentes para ello:</a:t>
            </a:r>
          </a:p>
          <a:p>
            <a:pPr lvl="1"/>
            <a:r>
              <a:rPr lang="es-CO" sz="3200" dirty="0" smtClean="0"/>
              <a:t>Procuraduría </a:t>
            </a:r>
          </a:p>
          <a:p>
            <a:pPr lvl="1"/>
            <a:r>
              <a:rPr lang="es-CO" sz="3200" dirty="0" smtClean="0"/>
              <a:t>Contraloría</a:t>
            </a:r>
          </a:p>
          <a:p>
            <a:pPr lvl="1"/>
            <a:r>
              <a:rPr lang="es-CO" sz="3200" dirty="0"/>
              <a:t>Lista Clinton</a:t>
            </a:r>
          </a:p>
          <a:p>
            <a:pPr marL="457200" lvl="1" indent="0">
              <a:buNone/>
            </a:pPr>
            <a:endParaRPr lang="es-CO" dirty="0"/>
          </a:p>
        </p:txBody>
      </p:sp>
      <p:sp>
        <p:nvSpPr>
          <p:cNvPr id="4" name="3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Tree>
    <p:extLst>
      <p:ext uri="{BB962C8B-B14F-4D97-AF65-F5344CB8AC3E}">
        <p14:creationId xmlns:p14="http://schemas.microsoft.com/office/powerpoint/2010/main" val="794829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600" b="1" dirty="0" smtClean="0"/>
              <a:t>FINANCIACIÓN PROHIBIDA</a:t>
            </a:r>
            <a:endParaRPr lang="es-CO" sz="3600" b="1" dirty="0"/>
          </a:p>
        </p:txBody>
      </p:sp>
      <p:sp>
        <p:nvSpPr>
          <p:cNvPr id="3" name="2 Marcador de contenido"/>
          <p:cNvSpPr>
            <a:spLocks noGrp="1"/>
          </p:cNvSpPr>
          <p:nvPr>
            <p:ph idx="1"/>
          </p:nvPr>
        </p:nvSpPr>
        <p:spPr>
          <a:xfrm>
            <a:off x="608856" y="1268760"/>
            <a:ext cx="8229600" cy="1972816"/>
          </a:xfrm>
        </p:spPr>
        <p:txBody>
          <a:bodyPr/>
          <a:lstStyle/>
          <a:p>
            <a:pPr marL="0" indent="0" algn="just">
              <a:buNone/>
            </a:pPr>
            <a:r>
              <a:rPr lang="es-CO" dirty="0" smtClean="0"/>
              <a:t>De acuerdo con el </a:t>
            </a:r>
            <a:r>
              <a:rPr lang="es-CO" b="1" dirty="0" smtClean="0"/>
              <a:t>artículo 27 </a:t>
            </a:r>
            <a:r>
              <a:rPr lang="es-CO" dirty="0" smtClean="0"/>
              <a:t>de la ley 1475 del 2011 “</a:t>
            </a:r>
            <a:r>
              <a:rPr lang="es-CO" i="1" dirty="0" smtClean="0"/>
              <a:t>FINANCIACIÓN PROHIBIDA”, </a:t>
            </a:r>
            <a:r>
              <a:rPr lang="es-CO" dirty="0" smtClean="0"/>
              <a:t>no se permiten ingresos que:</a:t>
            </a:r>
            <a:endParaRPr lang="es-CO" dirty="0"/>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275856" y="6309320"/>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
        <p:nvSpPr>
          <p:cNvPr id="7" name="Rectángulo 6"/>
          <p:cNvSpPr/>
          <p:nvPr/>
        </p:nvSpPr>
        <p:spPr>
          <a:xfrm>
            <a:off x="827584" y="3199463"/>
            <a:ext cx="7488832" cy="3046988"/>
          </a:xfrm>
          <a:prstGeom prst="rect">
            <a:avLst/>
          </a:prstGeom>
        </p:spPr>
        <p:txBody>
          <a:bodyPr wrap="square">
            <a:spAutoFit/>
          </a:bodyPr>
          <a:lstStyle/>
          <a:p>
            <a:pPr marL="342900" indent="-342900" algn="just">
              <a:buFont typeface="Arial" panose="020B0604020202020204" pitchFamily="34" charset="0"/>
              <a:buChar char="•"/>
            </a:pPr>
            <a:r>
              <a:rPr lang="es-CO" sz="3200" dirty="0"/>
              <a:t>Provengan directa o indirectamente, de gobiernos o personas naturales o jurídicas extranjeras, excepto las que se realicen a título de cooperación técnica para el desarrollo de actividades </a:t>
            </a:r>
            <a:r>
              <a:rPr lang="es-CO" sz="3200" b="1" dirty="0"/>
              <a:t>distintas</a:t>
            </a:r>
            <a:r>
              <a:rPr lang="es-CO" sz="3200" dirty="0"/>
              <a:t> a las campañas electorales.</a:t>
            </a:r>
          </a:p>
        </p:txBody>
      </p:sp>
    </p:spTree>
    <p:extLst>
      <p:ext uri="{BB962C8B-B14F-4D97-AF65-F5344CB8AC3E}">
        <p14:creationId xmlns:p14="http://schemas.microsoft.com/office/powerpoint/2010/main" val="3455717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CO" dirty="0"/>
              <a:t>Las que se deriven de actividades ilícitas o tengan por objeto financiar fines antidemocráticos o atentatorios del orden </a:t>
            </a:r>
            <a:r>
              <a:rPr lang="es-CO" dirty="0" smtClean="0"/>
              <a:t>público.</a:t>
            </a:r>
          </a:p>
          <a:p>
            <a:pPr algn="just"/>
            <a:r>
              <a:rPr lang="es-CO" dirty="0" smtClean="0"/>
              <a:t>Las </a:t>
            </a:r>
            <a:r>
              <a:rPr lang="es-CO" dirty="0"/>
              <a:t>contribuciones o donaciones de personas titulares del derecho real, personal, aparente o presunto, de dominio, respecto de bienes sobre los cuales se hubiere iniciado un proceso de extinción de dominio.</a:t>
            </a:r>
          </a:p>
          <a:p>
            <a:pPr marL="0" indent="0">
              <a:buNone/>
            </a:pPr>
            <a:endParaRPr lang="es-CO" dirty="0"/>
          </a:p>
        </p:txBody>
      </p:sp>
      <p:pic>
        <p:nvPicPr>
          <p:cNvPr id="7"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
        <p:nvSpPr>
          <p:cNvPr id="8" name="1 Título"/>
          <p:cNvSpPr>
            <a:spLocks noGrp="1"/>
          </p:cNvSpPr>
          <p:nvPr>
            <p:ph type="title"/>
          </p:nvPr>
        </p:nvSpPr>
        <p:spPr>
          <a:xfrm>
            <a:off x="457200" y="274638"/>
            <a:ext cx="8229600" cy="1143000"/>
          </a:xfrm>
        </p:spPr>
        <p:txBody>
          <a:bodyPr/>
          <a:lstStyle/>
          <a:p>
            <a:r>
              <a:rPr lang="es-CO" sz="3600" b="1" dirty="0" smtClean="0"/>
              <a:t>FINANCIACIÓN PROHIBIDA</a:t>
            </a:r>
            <a:endParaRPr lang="es-CO" sz="3600" b="1" dirty="0"/>
          </a:p>
        </p:txBody>
      </p:sp>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237265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CO" dirty="0"/>
              <a:t>Las contribuciones anónimas</a:t>
            </a:r>
            <a:r>
              <a:rPr lang="es-CO" dirty="0" smtClean="0"/>
              <a:t>.</a:t>
            </a:r>
          </a:p>
          <a:p>
            <a:pPr algn="just"/>
            <a:r>
              <a:rPr lang="es-CO" dirty="0"/>
              <a:t>Las de personas naturales contra las cuales se hubiere formulado acusación o imputación en un proceso penal por delitos relacionados con la financiación, pertenencia o promoción de grupos armados ilegales, narcotráfico, delitos contra la administración pública, contra los mecanismos de participación democrática y de lesa humanidad.</a:t>
            </a:r>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
        <p:nvSpPr>
          <p:cNvPr id="6" name="1 Título"/>
          <p:cNvSpPr>
            <a:spLocks noGrp="1"/>
          </p:cNvSpPr>
          <p:nvPr>
            <p:ph type="title"/>
          </p:nvPr>
        </p:nvSpPr>
        <p:spPr>
          <a:xfrm>
            <a:off x="457200" y="274638"/>
            <a:ext cx="8229600" cy="1143000"/>
          </a:xfrm>
        </p:spPr>
        <p:txBody>
          <a:bodyPr/>
          <a:lstStyle/>
          <a:p>
            <a:r>
              <a:rPr lang="es-CO" sz="3600" b="1" dirty="0" smtClean="0"/>
              <a:t>FINANCIACIÓN PROHIBIDA</a:t>
            </a:r>
            <a:endParaRPr lang="es-CO" sz="3600" b="1" dirty="0"/>
          </a:p>
        </p:txBody>
      </p:sp>
      <p:sp>
        <p:nvSpPr>
          <p:cNvPr id="7"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419485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algn="just"/>
            <a:r>
              <a:rPr lang="es-CO" dirty="0"/>
              <a:t>Las que provengan de personas que desempeñan funciones </a:t>
            </a:r>
            <a:r>
              <a:rPr lang="es-CO" dirty="0" smtClean="0"/>
              <a:t>públicas.</a:t>
            </a:r>
          </a:p>
          <a:p>
            <a:pPr algn="just"/>
            <a:r>
              <a:rPr lang="es-CO" dirty="0"/>
              <a:t>Las que provengan de personas naturales o jurídicas cuyos ingresos en el año anterior se hayan originado en más de un cincuenta por ciento de contratos o subsidios estatales; que administren recursos públicos o parafiscales, o que tengan licencias o permisos para explotar monopolios estatales o juegos de suerte y azar.</a:t>
            </a:r>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
        <p:nvSpPr>
          <p:cNvPr id="6" name="1 Título"/>
          <p:cNvSpPr>
            <a:spLocks noGrp="1"/>
          </p:cNvSpPr>
          <p:nvPr>
            <p:ph type="title"/>
          </p:nvPr>
        </p:nvSpPr>
        <p:spPr>
          <a:xfrm>
            <a:off x="457200" y="274638"/>
            <a:ext cx="8229600" cy="1143000"/>
          </a:xfrm>
        </p:spPr>
        <p:txBody>
          <a:bodyPr/>
          <a:lstStyle/>
          <a:p>
            <a:r>
              <a:rPr lang="es-CO" sz="3600" b="1" dirty="0" smtClean="0"/>
              <a:t>FINANCIACIÓN PROHIBIDA</a:t>
            </a:r>
            <a:endParaRPr lang="es-CO" sz="3600" b="1" dirty="0"/>
          </a:p>
        </p:txBody>
      </p:sp>
      <p:sp>
        <p:nvSpPr>
          <p:cNvPr id="7"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75217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1741" y="1268760"/>
            <a:ext cx="8229600" cy="1143000"/>
          </a:xfrm>
        </p:spPr>
        <p:txBody>
          <a:bodyPr/>
          <a:lstStyle/>
          <a:p>
            <a:r>
              <a:rPr lang="es-CO" b="1" dirty="0" smtClean="0"/>
              <a:t>PROPAGANDA ELECTORAL</a:t>
            </a:r>
            <a:endParaRPr lang="es-CO" b="1" dirty="0"/>
          </a:p>
        </p:txBody>
      </p:sp>
      <p:sp>
        <p:nvSpPr>
          <p:cNvPr id="3" name="2 Marcador de contenido"/>
          <p:cNvSpPr>
            <a:spLocks noGrp="1"/>
          </p:cNvSpPr>
          <p:nvPr>
            <p:ph idx="1"/>
          </p:nvPr>
        </p:nvSpPr>
        <p:spPr>
          <a:xfrm>
            <a:off x="179512" y="2420888"/>
            <a:ext cx="8229600" cy="2808312"/>
          </a:xfrm>
        </p:spPr>
        <p:txBody>
          <a:bodyPr>
            <a:normAutofit/>
          </a:bodyPr>
          <a:lstStyle/>
          <a:p>
            <a:pPr marL="457200" lvl="1" indent="0" algn="just">
              <a:buNone/>
            </a:pPr>
            <a:r>
              <a:rPr lang="es-CO" dirty="0" smtClean="0"/>
              <a:t>Los </a:t>
            </a:r>
            <a:r>
              <a:rPr lang="es-CO" dirty="0"/>
              <a:t>candidatos </a:t>
            </a:r>
            <a:r>
              <a:rPr lang="es-CO" b="1" dirty="0" smtClean="0"/>
              <a:t>no </a:t>
            </a:r>
            <a:r>
              <a:rPr lang="es-CO" b="1" dirty="0"/>
              <a:t>podrán iniciar gastos de propaganda electoral</a:t>
            </a:r>
            <a:r>
              <a:rPr lang="es-CO" dirty="0"/>
              <a:t> sino hasta 3 meses antes de las elecciones </a:t>
            </a:r>
            <a:r>
              <a:rPr lang="es-CO" u="sng" dirty="0" smtClean="0"/>
              <a:t>siempre </a:t>
            </a:r>
            <a:r>
              <a:rPr lang="es-CO" u="sng" dirty="0"/>
              <a:t>y cuando las listas estén debidamente inscritas o </a:t>
            </a:r>
            <a:r>
              <a:rPr lang="es-CO" u="sng" dirty="0" smtClean="0"/>
              <a:t>registradas </a:t>
            </a:r>
            <a:r>
              <a:rPr lang="es-CO" u="sng" dirty="0"/>
              <a:t>ante la </a:t>
            </a:r>
            <a:r>
              <a:rPr lang="es-CO" u="sng" dirty="0" smtClean="0"/>
              <a:t>Registraduría </a:t>
            </a:r>
            <a:r>
              <a:rPr lang="es-CO" u="sng" dirty="0"/>
              <a:t>Nacional del Estado Civil.</a:t>
            </a:r>
            <a:r>
              <a:rPr lang="es-CO" dirty="0"/>
              <a:t> </a:t>
            </a:r>
            <a:endParaRPr lang="es-CO" sz="4000" dirty="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793188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907704" y="274638"/>
            <a:ext cx="6779096" cy="1138138"/>
          </a:xfrm>
        </p:spPr>
        <p:txBody>
          <a:bodyPr>
            <a:normAutofit/>
          </a:bodyPr>
          <a:lstStyle/>
          <a:p>
            <a:r>
              <a:rPr lang="es-CO" sz="3200" b="1" dirty="0" smtClean="0"/>
              <a:t>PROPAGANDA ELECTORAL PARA EL PARTIDO</a:t>
            </a:r>
            <a:endParaRPr lang="es-CO" sz="3200" b="1" dirty="0"/>
          </a:p>
        </p:txBody>
      </p:sp>
      <p:graphicFrame>
        <p:nvGraphicFramePr>
          <p:cNvPr id="5" name="4 Tabla"/>
          <p:cNvGraphicFramePr>
            <a:graphicFrameLocks noGrp="1"/>
          </p:cNvGraphicFramePr>
          <p:nvPr>
            <p:extLst>
              <p:ext uri="{D42A27DB-BD31-4B8C-83A1-F6EECF244321}">
                <p14:modId xmlns:p14="http://schemas.microsoft.com/office/powerpoint/2010/main" val="2109397829"/>
              </p:ext>
            </p:extLst>
          </p:nvPr>
        </p:nvGraphicFramePr>
        <p:xfrm>
          <a:off x="539551" y="1628802"/>
          <a:ext cx="7848872" cy="4857660"/>
        </p:xfrm>
        <a:graphic>
          <a:graphicData uri="http://schemas.openxmlformats.org/drawingml/2006/table">
            <a:tbl>
              <a:tblPr firstRow="1" firstCol="1" bandRow="1">
                <a:tableStyleId>{5C22544A-7EE6-4342-B048-85BDC9FD1C3A}</a:tableStyleId>
              </a:tblPr>
              <a:tblGrid>
                <a:gridCol w="1132308"/>
                <a:gridCol w="1423200"/>
                <a:gridCol w="3077376"/>
                <a:gridCol w="2215988"/>
              </a:tblGrid>
              <a:tr h="1503422">
                <a:tc>
                  <a:txBody>
                    <a:bodyPr/>
                    <a:lstStyle/>
                    <a:p>
                      <a:pPr algn="just">
                        <a:spcAft>
                          <a:spcPts val="0"/>
                        </a:spcAft>
                      </a:pPr>
                      <a:r>
                        <a:rPr lang="es-CO" sz="1600" dirty="0">
                          <a:effectLst/>
                        </a:rPr>
                        <a:t> </a:t>
                      </a:r>
                      <a:endParaRPr lang="es-CO" sz="1600" dirty="0">
                        <a:effectLst/>
                        <a:latin typeface="Times New Roman"/>
                        <a:ea typeface="Times New Roman"/>
                      </a:endParaRPr>
                    </a:p>
                  </a:txBody>
                  <a:tcPr marL="68580" marR="68580" marT="0" marB="0"/>
                </a:tc>
                <a:tc>
                  <a:txBody>
                    <a:bodyPr/>
                    <a:lstStyle/>
                    <a:p>
                      <a:pPr algn="just">
                        <a:spcAft>
                          <a:spcPts val="0"/>
                        </a:spcAft>
                      </a:pPr>
                      <a:r>
                        <a:rPr lang="es-CO" sz="1600">
                          <a:effectLst/>
                        </a:rPr>
                        <a:t>BOGOTÁ</a:t>
                      </a:r>
                      <a:endParaRPr lang="es-CO" sz="1600">
                        <a:effectLst/>
                        <a:latin typeface="Times New Roman"/>
                        <a:ea typeface="Times New Roman"/>
                      </a:endParaRPr>
                    </a:p>
                  </a:txBody>
                  <a:tcPr marL="68580" marR="68580" marT="0" marB="0"/>
                </a:tc>
                <a:tc>
                  <a:txBody>
                    <a:bodyPr/>
                    <a:lstStyle/>
                    <a:p>
                      <a:pPr algn="just">
                        <a:spcAft>
                          <a:spcPts val="0"/>
                        </a:spcAft>
                      </a:pPr>
                      <a:r>
                        <a:rPr lang="es-CO" sz="1600">
                          <a:effectLst/>
                        </a:rPr>
                        <a:t>MUNICIPIOS DE PRIMERA CATEGORÍA, CATEGORÍA ESPECIAL Y CAPITALES DE DEPARTAMENTO</a:t>
                      </a:r>
                      <a:endParaRPr lang="es-CO" sz="1600">
                        <a:effectLst/>
                        <a:latin typeface="Times New Roman"/>
                        <a:ea typeface="Times New Roman"/>
                      </a:endParaRPr>
                    </a:p>
                  </a:txBody>
                  <a:tcPr marL="68580" marR="68580" marT="0" marB="0"/>
                </a:tc>
                <a:tc>
                  <a:txBody>
                    <a:bodyPr/>
                    <a:lstStyle/>
                    <a:p>
                      <a:pPr algn="just">
                        <a:spcAft>
                          <a:spcPts val="0"/>
                        </a:spcAft>
                      </a:pPr>
                      <a:r>
                        <a:rPr lang="es-CO" sz="1600" dirty="0">
                          <a:effectLst/>
                        </a:rPr>
                        <a:t>MUNICIPIOS DE SEXTA, QUINTA, CUARTA, TERCERA Y SEGUNDA CATEGORÍA </a:t>
                      </a:r>
                    </a:p>
                    <a:p>
                      <a:pPr algn="just">
                        <a:spcAft>
                          <a:spcPts val="0"/>
                        </a:spcAft>
                      </a:pPr>
                      <a:r>
                        <a:rPr lang="es-CO" sz="1600" dirty="0">
                          <a:effectLst/>
                        </a:rPr>
                        <a:t> </a:t>
                      </a:r>
                      <a:endParaRPr lang="es-CO" sz="1600" dirty="0">
                        <a:effectLst/>
                        <a:latin typeface="Times New Roman"/>
                        <a:ea typeface="Times New Roman"/>
                      </a:endParaRPr>
                    </a:p>
                  </a:txBody>
                  <a:tcPr marL="68580" marR="68580" marT="0" marB="0"/>
                </a:tc>
              </a:tr>
              <a:tr h="915016">
                <a:tc>
                  <a:txBody>
                    <a:bodyPr/>
                    <a:lstStyle/>
                    <a:p>
                      <a:pPr algn="just">
                        <a:spcAft>
                          <a:spcPts val="0"/>
                        </a:spcAft>
                      </a:pPr>
                      <a:r>
                        <a:rPr lang="es-CO" sz="1600" dirty="0">
                          <a:effectLst/>
                        </a:rPr>
                        <a:t>CUÑAS </a:t>
                      </a:r>
                      <a:r>
                        <a:rPr lang="es-CO" sz="1600" dirty="0" smtClean="0">
                          <a:effectLst/>
                        </a:rPr>
                        <a:t>RADIALES DIARIAS</a:t>
                      </a:r>
                      <a:endParaRPr lang="es-CO" sz="1600" dirty="0">
                        <a:effectLst/>
                        <a:latin typeface="Times New Roman"/>
                        <a:ea typeface="Times New Roman"/>
                      </a:endParaRPr>
                    </a:p>
                  </a:txBody>
                  <a:tcPr marL="68580" marR="68580" marT="0" marB="0"/>
                </a:tc>
                <a:tc>
                  <a:txBody>
                    <a:bodyPr/>
                    <a:lstStyle/>
                    <a:p>
                      <a:pPr algn="just">
                        <a:spcAft>
                          <a:spcPts val="0"/>
                        </a:spcAft>
                      </a:pPr>
                      <a:r>
                        <a:rPr lang="es-CO" sz="1600" dirty="0">
                          <a:effectLst/>
                        </a:rPr>
                        <a:t>100 (hasta 30 segundos por cuña)</a:t>
                      </a:r>
                      <a:endParaRPr lang="es-CO" sz="1600" dirty="0">
                        <a:effectLst/>
                        <a:latin typeface="Times New Roman"/>
                        <a:ea typeface="Times New Roman"/>
                      </a:endParaRPr>
                    </a:p>
                  </a:txBody>
                  <a:tcPr marL="68580" marR="68580" marT="0" marB="0"/>
                </a:tc>
                <a:tc>
                  <a:txBody>
                    <a:bodyPr/>
                    <a:lstStyle/>
                    <a:p>
                      <a:pPr algn="just">
                        <a:spcAft>
                          <a:spcPts val="0"/>
                        </a:spcAft>
                      </a:pPr>
                      <a:r>
                        <a:rPr lang="es-CO" sz="1600">
                          <a:effectLst/>
                        </a:rPr>
                        <a:t>70 (hasta 30 segundos por cuña)</a:t>
                      </a:r>
                      <a:endParaRPr lang="es-CO" sz="1600">
                        <a:effectLst/>
                        <a:latin typeface="Times New Roman"/>
                        <a:ea typeface="Times New Roman"/>
                      </a:endParaRPr>
                    </a:p>
                  </a:txBody>
                  <a:tcPr marL="68580" marR="68580" marT="0" marB="0"/>
                </a:tc>
                <a:tc>
                  <a:txBody>
                    <a:bodyPr/>
                    <a:lstStyle/>
                    <a:p>
                      <a:pPr algn="just">
                        <a:spcAft>
                          <a:spcPts val="0"/>
                        </a:spcAft>
                      </a:pPr>
                      <a:r>
                        <a:rPr lang="es-CO" sz="1600" dirty="0">
                          <a:effectLst/>
                        </a:rPr>
                        <a:t>30 (hasta 15 segundos por cuña)</a:t>
                      </a:r>
                      <a:endParaRPr lang="es-CO" sz="1600" dirty="0">
                        <a:effectLst/>
                        <a:latin typeface="Times New Roman"/>
                        <a:ea typeface="Times New Roman"/>
                      </a:endParaRPr>
                    </a:p>
                  </a:txBody>
                  <a:tcPr marL="68580" marR="68580" marT="0" marB="0"/>
                </a:tc>
              </a:tr>
              <a:tr h="610010">
                <a:tc>
                  <a:txBody>
                    <a:bodyPr/>
                    <a:lstStyle/>
                    <a:p>
                      <a:pPr algn="just">
                        <a:spcAft>
                          <a:spcPts val="0"/>
                        </a:spcAft>
                      </a:pPr>
                      <a:r>
                        <a:rPr lang="es-CO" sz="1600">
                          <a:effectLst/>
                        </a:rPr>
                        <a:t>VALLAS</a:t>
                      </a:r>
                      <a:endParaRPr lang="es-CO" sz="1600">
                        <a:effectLst/>
                        <a:latin typeface="Times New Roman"/>
                        <a:ea typeface="Times New Roman"/>
                      </a:endParaRPr>
                    </a:p>
                  </a:txBody>
                  <a:tcPr marL="68580" marR="68580" marT="0" marB="0"/>
                </a:tc>
                <a:tc>
                  <a:txBody>
                    <a:bodyPr/>
                    <a:lstStyle/>
                    <a:p>
                      <a:pPr algn="just">
                        <a:spcAft>
                          <a:spcPts val="0"/>
                        </a:spcAft>
                      </a:pPr>
                      <a:r>
                        <a:rPr lang="es-CO" sz="1600" dirty="0">
                          <a:effectLst/>
                        </a:rPr>
                        <a:t>5</a:t>
                      </a:r>
                      <a:r>
                        <a:rPr lang="es-CO" sz="1600" dirty="0" smtClean="0">
                          <a:effectLst/>
                        </a:rPr>
                        <a:t>0 </a:t>
                      </a:r>
                      <a:r>
                        <a:rPr lang="es-CO" sz="1600" dirty="0">
                          <a:effectLst/>
                        </a:rPr>
                        <a:t>(hasta de 48 mts²)</a:t>
                      </a:r>
                      <a:endParaRPr lang="es-CO" sz="1600" dirty="0">
                        <a:effectLst/>
                        <a:latin typeface="Times New Roman"/>
                        <a:ea typeface="Times New Roman"/>
                      </a:endParaRPr>
                    </a:p>
                  </a:txBody>
                  <a:tcPr marL="68580" marR="68580" marT="0" marB="0"/>
                </a:tc>
                <a:tc>
                  <a:txBody>
                    <a:bodyPr/>
                    <a:lstStyle/>
                    <a:p>
                      <a:pPr algn="just">
                        <a:spcAft>
                          <a:spcPts val="0"/>
                        </a:spcAft>
                      </a:pPr>
                      <a:r>
                        <a:rPr lang="es-CO" sz="1600" dirty="0">
                          <a:effectLst/>
                        </a:rPr>
                        <a:t>3</a:t>
                      </a:r>
                      <a:r>
                        <a:rPr lang="es-CO" sz="1600" dirty="0" smtClean="0">
                          <a:effectLst/>
                        </a:rPr>
                        <a:t>0 </a:t>
                      </a:r>
                      <a:r>
                        <a:rPr lang="es-CO" sz="1600" dirty="0">
                          <a:effectLst/>
                        </a:rPr>
                        <a:t>(hasta de 48 mts²)</a:t>
                      </a:r>
                      <a:endParaRPr lang="es-CO" sz="1600" dirty="0">
                        <a:effectLst/>
                        <a:latin typeface="Times New Roman"/>
                        <a:ea typeface="Times New Roman"/>
                      </a:endParaRPr>
                    </a:p>
                  </a:txBody>
                  <a:tcPr marL="68580" marR="68580" marT="0" marB="0"/>
                </a:tc>
                <a:tc>
                  <a:txBody>
                    <a:bodyPr/>
                    <a:lstStyle/>
                    <a:p>
                      <a:pPr algn="just">
                        <a:spcAft>
                          <a:spcPts val="0"/>
                        </a:spcAft>
                      </a:pPr>
                      <a:r>
                        <a:rPr lang="es-CO" sz="1600" dirty="0" smtClean="0">
                          <a:effectLst/>
                        </a:rPr>
                        <a:t>6</a:t>
                      </a:r>
                      <a:r>
                        <a:rPr lang="es-CO" sz="1600" baseline="0" dirty="0" smtClean="0">
                          <a:effectLst/>
                        </a:rPr>
                        <a:t> (municipios de 4ta, 5ta y 6ta categoría) y 12</a:t>
                      </a:r>
                      <a:r>
                        <a:rPr lang="es-CO" sz="1600" dirty="0" smtClean="0">
                          <a:effectLst/>
                        </a:rPr>
                        <a:t> </a:t>
                      </a:r>
                      <a:r>
                        <a:rPr lang="es-CO" sz="1600" dirty="0">
                          <a:effectLst/>
                        </a:rPr>
                        <a:t>(hasta de 48 </a:t>
                      </a:r>
                      <a:r>
                        <a:rPr lang="es-CO" sz="1600" dirty="0" smtClean="0">
                          <a:effectLst/>
                        </a:rPr>
                        <a:t>mts² para los de 2da y 3ra</a:t>
                      </a:r>
                      <a:r>
                        <a:rPr lang="es-CO" sz="1600" baseline="0" dirty="0" smtClean="0">
                          <a:effectLst/>
                        </a:rPr>
                        <a:t> categoría</a:t>
                      </a:r>
                      <a:r>
                        <a:rPr lang="es-CO" sz="1600" dirty="0" smtClean="0">
                          <a:effectLst/>
                        </a:rPr>
                        <a:t>)</a:t>
                      </a:r>
                      <a:endParaRPr lang="es-CO" sz="1600" dirty="0">
                        <a:effectLst/>
                        <a:latin typeface="Times New Roman"/>
                        <a:ea typeface="Times New Roman"/>
                      </a:endParaRPr>
                    </a:p>
                  </a:txBody>
                  <a:tcPr marL="68580" marR="68580" marT="0" marB="0"/>
                </a:tc>
              </a:tr>
              <a:tr h="1220022">
                <a:tc>
                  <a:txBody>
                    <a:bodyPr/>
                    <a:lstStyle/>
                    <a:p>
                      <a:pPr algn="just">
                        <a:spcAft>
                          <a:spcPts val="0"/>
                        </a:spcAft>
                      </a:pPr>
                      <a:r>
                        <a:rPr lang="es-CO" sz="1600" dirty="0">
                          <a:effectLst/>
                        </a:rPr>
                        <a:t>AVISOS</a:t>
                      </a:r>
                      <a:endParaRPr lang="es-CO" sz="1600" dirty="0">
                        <a:effectLst/>
                        <a:latin typeface="Times New Roman"/>
                        <a:ea typeface="Times New Roman"/>
                      </a:endParaRPr>
                    </a:p>
                  </a:txBody>
                  <a:tcPr marL="68580" marR="68580" marT="0" marB="0"/>
                </a:tc>
                <a:tc>
                  <a:txBody>
                    <a:bodyPr/>
                    <a:lstStyle/>
                    <a:p>
                      <a:pPr algn="just">
                        <a:spcAft>
                          <a:spcPts val="0"/>
                        </a:spcAft>
                      </a:pPr>
                      <a:r>
                        <a:rPr lang="es-CO" sz="1600">
                          <a:effectLst/>
                        </a:rPr>
                        <a:t>10 (hasta del tamaño de una página por cada edición)</a:t>
                      </a:r>
                      <a:endParaRPr lang="es-CO" sz="1600">
                        <a:effectLst/>
                        <a:latin typeface="Times New Roman"/>
                        <a:ea typeface="Times New Roman"/>
                      </a:endParaRPr>
                    </a:p>
                  </a:txBody>
                  <a:tcPr marL="68580" marR="68580" marT="0" marB="0"/>
                </a:tc>
                <a:tc>
                  <a:txBody>
                    <a:bodyPr/>
                    <a:lstStyle/>
                    <a:p>
                      <a:pPr algn="just">
                        <a:spcAft>
                          <a:spcPts val="0"/>
                        </a:spcAft>
                      </a:pPr>
                      <a:r>
                        <a:rPr lang="es-CO" sz="1600">
                          <a:effectLst/>
                        </a:rPr>
                        <a:t>5 (hasta del tamaño de una página por cada edición)</a:t>
                      </a:r>
                      <a:endParaRPr lang="es-CO" sz="1600">
                        <a:effectLst/>
                        <a:latin typeface="Times New Roman"/>
                        <a:ea typeface="Times New Roman"/>
                      </a:endParaRPr>
                    </a:p>
                  </a:txBody>
                  <a:tcPr marL="68580" marR="68580" marT="0" marB="0"/>
                </a:tc>
                <a:tc>
                  <a:txBody>
                    <a:bodyPr/>
                    <a:lstStyle/>
                    <a:p>
                      <a:pPr algn="just">
                        <a:spcAft>
                          <a:spcPts val="0"/>
                        </a:spcAft>
                      </a:pPr>
                      <a:r>
                        <a:rPr lang="es-CO" sz="1600" dirty="0">
                          <a:effectLst/>
                        </a:rPr>
                        <a:t>3 (hasta del tamaño de una página por cada edición)</a:t>
                      </a:r>
                      <a:endParaRPr lang="es-CO" sz="1600" dirty="0">
                        <a:effectLst/>
                        <a:latin typeface="Times New Roman"/>
                        <a:ea typeface="Times New Roman"/>
                      </a:endParaRPr>
                    </a:p>
                  </a:txBody>
                  <a:tcPr marL="68580" marR="68580" marT="0" marB="0"/>
                </a:tc>
              </a:tr>
            </a:tbl>
          </a:graphicData>
        </a:graphic>
      </p:graphicFrame>
      <p:pic>
        <p:nvPicPr>
          <p:cNvPr id="7"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Tree>
    <p:extLst>
      <p:ext uri="{BB962C8B-B14F-4D97-AF65-F5344CB8AC3E}">
        <p14:creationId xmlns:p14="http://schemas.microsoft.com/office/powerpoint/2010/main" val="3731213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SANCIONES</a:t>
            </a:r>
            <a:endParaRPr lang="es-CO" b="1" dirty="0"/>
          </a:p>
        </p:txBody>
      </p:sp>
      <p:sp>
        <p:nvSpPr>
          <p:cNvPr id="3" name="2 Marcador de contenido"/>
          <p:cNvSpPr>
            <a:spLocks noGrp="1"/>
          </p:cNvSpPr>
          <p:nvPr>
            <p:ph idx="1"/>
          </p:nvPr>
        </p:nvSpPr>
        <p:spPr>
          <a:xfrm>
            <a:off x="457200" y="1600201"/>
            <a:ext cx="8229600" cy="2332856"/>
          </a:xfrm>
        </p:spPr>
        <p:txBody>
          <a:bodyPr>
            <a:normAutofit/>
          </a:bodyPr>
          <a:lstStyle/>
          <a:p>
            <a:pPr marL="0" indent="0">
              <a:buNone/>
            </a:pPr>
            <a:r>
              <a:rPr lang="es-CO" sz="4000" b="1" dirty="0" smtClean="0"/>
              <a:t>Según artículo 26 de la Ley 1475:</a:t>
            </a:r>
          </a:p>
          <a:p>
            <a:endParaRPr lang="es-CO" sz="4000" dirty="0"/>
          </a:p>
          <a:p>
            <a:r>
              <a:rPr lang="es-CO" sz="4000" dirty="0" smtClean="0"/>
              <a:t>Pérdida </a:t>
            </a:r>
            <a:r>
              <a:rPr lang="es-CO" sz="4000" dirty="0"/>
              <a:t>de investidura o del </a:t>
            </a:r>
            <a:r>
              <a:rPr lang="es-CO" sz="4000" dirty="0" smtClean="0"/>
              <a:t>cargo.</a:t>
            </a:r>
            <a:endParaRPr lang="es-CO" sz="4000" dirty="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pic>
        <p:nvPicPr>
          <p:cNvPr id="4098" name="Picture 2" descr="C:\Users\Yimmy\Desktop\ARCHIVOS PARA LIBRO DE CONTABILIDAD\sanciona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942225"/>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183804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1259632" y="1412776"/>
            <a:ext cx="6400800" cy="876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4800" b="1" dirty="0" smtClean="0"/>
              <a:t>ÉPOCA DE CAMPAÑAS</a:t>
            </a:r>
            <a:endParaRPr lang="es-CO" sz="4800" b="1" dirty="0"/>
          </a:p>
        </p:txBody>
      </p:sp>
      <p:sp>
        <p:nvSpPr>
          <p:cNvPr id="2" name="1 Marcador de pie de página"/>
          <p:cNvSpPr>
            <a:spLocks noGrp="1"/>
          </p:cNvSpPr>
          <p:nvPr>
            <p:ph type="ftr" sz="quarter" idx="11"/>
          </p:nvPr>
        </p:nvSpPr>
        <p:spPr/>
        <p:txBody>
          <a:bodyPr/>
          <a:lstStyle/>
          <a:p>
            <a:r>
              <a:rPr lang="es-CO" dirty="0" smtClean="0"/>
              <a:t>Rendición de cuentas </a:t>
            </a:r>
            <a:br>
              <a:rPr lang="es-CO" dirty="0" smtClean="0"/>
            </a:br>
            <a:r>
              <a:rPr lang="es-CO" dirty="0" smtClean="0"/>
              <a:t>elecciones territoriales 2015 </a:t>
            </a:r>
            <a:endParaRPr lang="es-CO" dirty="0"/>
          </a:p>
        </p:txBody>
      </p:sp>
      <p:pic>
        <p:nvPicPr>
          <p:cNvPr id="1026" name="Picture 2" descr="C:\Users\Yimmy\Desktop\ARCHIVOS PARA LIBRO DE CONTABILIDAD\Discurs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2529902"/>
            <a:ext cx="4297710" cy="2633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srcRect/>
          <a:stretch>
            <a:fillRect/>
          </a:stretch>
        </p:blipFill>
        <p:spPr bwMode="auto">
          <a:xfrm>
            <a:off x="481741" y="332656"/>
            <a:ext cx="1365409" cy="792088"/>
          </a:xfrm>
          <a:prstGeom prst="rect">
            <a:avLst/>
          </a:prstGeom>
          <a:noFill/>
          <a:ln w="9525">
            <a:noFill/>
            <a:miter lim="800000"/>
            <a:headEnd/>
            <a:tailEnd/>
          </a:ln>
        </p:spPr>
      </p:pic>
    </p:spTree>
    <p:extLst>
      <p:ext uri="{BB962C8B-B14F-4D97-AF65-F5344CB8AC3E}">
        <p14:creationId xmlns:p14="http://schemas.microsoft.com/office/powerpoint/2010/main" val="413113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1257381" y="2132856"/>
            <a:ext cx="6400800" cy="876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4800" dirty="0" smtClean="0"/>
              <a:t>RENDICIÓN DE CUENTAS</a:t>
            </a:r>
            <a:endParaRPr lang="es-CO" sz="4800" dirty="0"/>
          </a:p>
        </p:txBody>
      </p:sp>
      <p:pic>
        <p:nvPicPr>
          <p:cNvPr id="7"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pic>
        <p:nvPicPr>
          <p:cNvPr id="3074" name="Picture 2" descr="C:\Users\Yimmy\Desktop\ARCHIVOS PARA LIBRO DE CONTABILIDAD\Rendición de cuenta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81" y="3140968"/>
            <a:ext cx="38100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598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6439" y="620688"/>
            <a:ext cx="8229600" cy="1143000"/>
          </a:xfrm>
        </p:spPr>
        <p:txBody>
          <a:bodyPr>
            <a:normAutofit fontScale="90000"/>
          </a:bodyPr>
          <a:lstStyle/>
          <a:p>
            <a:r>
              <a:rPr lang="es-CO" b="1" dirty="0" smtClean="0"/>
              <a:t>RENDICIÓN DE CUENTAS </a:t>
            </a:r>
            <a:r>
              <a:rPr lang="es-CO" dirty="0" smtClean="0"/>
              <a:t/>
            </a:r>
            <a:br>
              <a:rPr lang="es-CO" dirty="0" smtClean="0"/>
            </a:br>
            <a:endParaRPr lang="es-CO" dirty="0"/>
          </a:p>
        </p:txBody>
      </p:sp>
      <p:sp>
        <p:nvSpPr>
          <p:cNvPr id="3" name="2 Marcador de contenido"/>
          <p:cNvSpPr>
            <a:spLocks noGrp="1"/>
          </p:cNvSpPr>
          <p:nvPr>
            <p:ph idx="1"/>
          </p:nvPr>
        </p:nvSpPr>
        <p:spPr/>
        <p:txBody>
          <a:bodyPr>
            <a:normAutofit/>
          </a:bodyPr>
          <a:lstStyle/>
          <a:p>
            <a:pPr algn="just"/>
            <a:r>
              <a:rPr lang="es-ES" dirty="0" smtClean="0"/>
              <a:t>Un libro </a:t>
            </a:r>
            <a:r>
              <a:rPr lang="es-ES" dirty="0"/>
              <a:t>de </a:t>
            </a:r>
            <a:r>
              <a:rPr lang="es-ES" dirty="0" smtClean="0"/>
              <a:t>Contabilidad registrado al momento de la inscripción del candidato </a:t>
            </a:r>
            <a:r>
              <a:rPr lang="es-ES" dirty="0"/>
              <a:t>ante la Organización </a:t>
            </a:r>
            <a:r>
              <a:rPr lang="es-ES" dirty="0" smtClean="0"/>
              <a:t>Electoral.</a:t>
            </a:r>
          </a:p>
          <a:p>
            <a:pPr algn="just"/>
            <a:r>
              <a:rPr lang="es-ES" dirty="0" smtClean="0"/>
              <a:t>El </a:t>
            </a:r>
            <a:r>
              <a:rPr lang="es-ES" dirty="0"/>
              <a:t>formulario 5B y sus </a:t>
            </a:r>
            <a:r>
              <a:rPr lang="es-ES" dirty="0" smtClean="0"/>
              <a:t>anexos.</a:t>
            </a:r>
          </a:p>
          <a:p>
            <a:pPr algn="just"/>
            <a:r>
              <a:rPr lang="es-ES" dirty="0" smtClean="0"/>
              <a:t>Los </a:t>
            </a:r>
            <a:r>
              <a:rPr lang="es-ES" dirty="0"/>
              <a:t>soportes de los ingresos y de los gastos y los comprobantes contables. </a:t>
            </a:r>
            <a:endParaRPr lang="es-ES" dirty="0" smtClean="0"/>
          </a:p>
          <a:p>
            <a:pPr algn="just"/>
            <a:r>
              <a:rPr lang="es-ES" dirty="0" smtClean="0"/>
              <a:t>Presentación de informe a través del aplicativo “Cuentas Claras”</a:t>
            </a:r>
            <a:endParaRPr lang="es-CO" dirty="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4122738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t>RENDICIÓN DE CUENTAS </a:t>
            </a:r>
            <a:r>
              <a:rPr lang="es-CO" dirty="0" smtClean="0"/>
              <a:t/>
            </a:r>
            <a:br>
              <a:rPr lang="es-CO" dirty="0" smtClean="0"/>
            </a:br>
            <a:endParaRPr lang="es-CO" dirty="0"/>
          </a:p>
        </p:txBody>
      </p:sp>
      <p:sp>
        <p:nvSpPr>
          <p:cNvPr id="3" name="2 Marcador de contenido"/>
          <p:cNvSpPr>
            <a:spLocks noGrp="1"/>
          </p:cNvSpPr>
          <p:nvPr>
            <p:ph idx="1"/>
          </p:nvPr>
        </p:nvSpPr>
        <p:spPr/>
        <p:txBody>
          <a:bodyPr>
            <a:normAutofit fontScale="92500" lnSpcReduction="10000"/>
          </a:bodyPr>
          <a:lstStyle/>
          <a:p>
            <a:pPr algn="just"/>
            <a:r>
              <a:rPr lang="es-ES" dirty="0" smtClean="0"/>
              <a:t>El aplicativo está disponible en la página:</a:t>
            </a:r>
          </a:p>
          <a:p>
            <a:pPr algn="just"/>
            <a:endParaRPr lang="es-ES" dirty="0"/>
          </a:p>
          <a:p>
            <a:pPr algn="just"/>
            <a:endParaRPr lang="es-ES" dirty="0" smtClean="0"/>
          </a:p>
          <a:p>
            <a:pPr marL="0" indent="0" algn="just">
              <a:buNone/>
            </a:pPr>
            <a:endParaRPr lang="es-CO" dirty="0" smtClean="0"/>
          </a:p>
          <a:p>
            <a:pPr algn="just"/>
            <a:r>
              <a:rPr lang="es-CO" dirty="0" smtClean="0"/>
              <a:t>Tenga en cuenta que los </a:t>
            </a:r>
            <a:r>
              <a:rPr lang="es-CO" dirty="0"/>
              <a:t>asientos contables en el módulo libro de ingresos y gastos </a:t>
            </a:r>
            <a:r>
              <a:rPr lang="es-CO" dirty="0" smtClean="0"/>
              <a:t>deben realizarse </a:t>
            </a:r>
            <a:r>
              <a:rPr lang="es-CO" dirty="0"/>
              <a:t>a </a:t>
            </a:r>
            <a:r>
              <a:rPr lang="es-CO" dirty="0" smtClean="0"/>
              <a:t>más  tardar </a:t>
            </a:r>
            <a:r>
              <a:rPr lang="es-CO" dirty="0"/>
              <a:t>durante los ocho días siguientes al día en el cual se hubieren efectuado </a:t>
            </a:r>
            <a:r>
              <a:rPr lang="es-CO" dirty="0" smtClean="0"/>
              <a:t>las operaciones</a:t>
            </a:r>
            <a:r>
              <a:rPr lang="es-CO" dirty="0"/>
              <a:t>.</a:t>
            </a:r>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5 Rectángulo"/>
          <p:cNvSpPr/>
          <p:nvPr/>
        </p:nvSpPr>
        <p:spPr>
          <a:xfrm>
            <a:off x="763457" y="2204864"/>
            <a:ext cx="7617085" cy="769441"/>
          </a:xfrm>
          <a:prstGeom prst="rect">
            <a:avLst/>
          </a:prstGeom>
          <a:noFill/>
        </p:spPr>
        <p:txBody>
          <a:bodyPr wrap="none" lIns="91440" tIns="45720" rIns="91440" bIns="45720">
            <a:spAutoFit/>
          </a:bodyPr>
          <a:lstStyle/>
          <a:p>
            <a:pPr algn="ctr"/>
            <a:r>
              <a:rPr lang="es-CO"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www.cnecuentasclaras.com</a:t>
            </a:r>
          </a:p>
        </p:txBody>
      </p:sp>
      <p:sp>
        <p:nvSpPr>
          <p:cNvPr id="7"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460196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t>RENDICIÓN DE CUENTAS </a:t>
            </a:r>
            <a:r>
              <a:rPr lang="es-CO" dirty="0" smtClean="0"/>
              <a:t/>
            </a:r>
            <a:br>
              <a:rPr lang="es-CO" dirty="0" smtClean="0"/>
            </a:br>
            <a:endParaRPr lang="es-CO" dirty="0"/>
          </a:p>
        </p:txBody>
      </p:sp>
      <p:sp>
        <p:nvSpPr>
          <p:cNvPr id="3" name="2 Marcador de contenido"/>
          <p:cNvSpPr>
            <a:spLocks noGrp="1"/>
          </p:cNvSpPr>
          <p:nvPr>
            <p:ph idx="1"/>
          </p:nvPr>
        </p:nvSpPr>
        <p:spPr/>
        <p:txBody>
          <a:bodyPr>
            <a:normAutofit/>
          </a:bodyPr>
          <a:lstStyle/>
          <a:p>
            <a:r>
              <a:rPr lang="es-CO" dirty="0" smtClean="0"/>
              <a:t>http://www.cnecuentasclaras.com</a:t>
            </a:r>
            <a:endParaRPr lang="es-CO" dirty="0"/>
          </a:p>
          <a:p>
            <a:endParaRPr lang="es-CO" dirty="0" smtClean="0"/>
          </a:p>
          <a:p>
            <a:endParaRPr lang="es-CO" dirty="0" smtClean="0"/>
          </a:p>
          <a:p>
            <a:endParaRPr lang="es-CO" dirty="0"/>
          </a:p>
          <a:p>
            <a:endParaRPr lang="es-CO" dirty="0" smtClean="0"/>
          </a:p>
          <a:p>
            <a:endParaRPr lang="es-CO" dirty="0"/>
          </a:p>
          <a:p>
            <a:endParaRPr lang="es-CO" dirty="0"/>
          </a:p>
          <a:p>
            <a:endParaRPr lang="es-CO" dirty="0" smtClean="0"/>
          </a:p>
          <a:p>
            <a:endParaRPr lang="es-CO" dirty="0"/>
          </a:p>
          <a:p>
            <a:endParaRPr lang="es-CO" dirty="0" smtClean="0"/>
          </a:p>
          <a:p>
            <a:endParaRPr lang="es-CO" dirty="0"/>
          </a:p>
          <a:p>
            <a:endParaRPr lang="es-CO" dirty="0" smtClean="0"/>
          </a:p>
          <a:p>
            <a:endParaRPr lang="es-CO" dirty="0"/>
          </a:p>
          <a:p>
            <a:pPr marL="0" indent="0">
              <a:buNone/>
            </a:pPr>
            <a:endParaRPr lang="es-CO" dirty="0"/>
          </a:p>
        </p:txBody>
      </p:sp>
      <p:pic>
        <p:nvPicPr>
          <p:cNvPr id="6"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767" y="2348880"/>
            <a:ext cx="6327687" cy="355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531687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1741" y="771424"/>
            <a:ext cx="8229600" cy="1143000"/>
          </a:xfrm>
        </p:spPr>
        <p:txBody>
          <a:bodyPr/>
          <a:lstStyle/>
          <a:p>
            <a:r>
              <a:rPr lang="es-CO" b="1" dirty="0" smtClean="0"/>
              <a:t>RENDICIÓN DE CUENTAS</a:t>
            </a:r>
            <a:endParaRPr lang="es-CO" b="1" dirty="0"/>
          </a:p>
        </p:txBody>
      </p:sp>
      <p:sp>
        <p:nvSpPr>
          <p:cNvPr id="3" name="2 Marcador de contenido"/>
          <p:cNvSpPr>
            <a:spLocks noGrp="1"/>
          </p:cNvSpPr>
          <p:nvPr>
            <p:ph idx="1"/>
          </p:nvPr>
        </p:nvSpPr>
        <p:spPr>
          <a:xfrm>
            <a:off x="481741" y="2132856"/>
            <a:ext cx="8229600" cy="3629000"/>
          </a:xfrm>
        </p:spPr>
        <p:txBody>
          <a:bodyPr/>
          <a:lstStyle/>
          <a:p>
            <a:pPr algn="just"/>
            <a:r>
              <a:rPr lang="es-CO" dirty="0" smtClean="0"/>
              <a:t>Desde allí puede originar con base a la información de ingresos y gastos, los folios con la  información para adjuntar al libro de contabilidad y los formularios serie 5.</a:t>
            </a:r>
          </a:p>
          <a:p>
            <a:pPr algn="just"/>
            <a:r>
              <a:rPr lang="es-CO" dirty="0" smtClean="0"/>
              <a:t>Desde Auditoría interna se le entregará el usuario y contraseña suministrada por el CNE</a:t>
            </a:r>
          </a:p>
          <a:p>
            <a:endParaRPr lang="es-CO" dirty="0"/>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1748707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4638"/>
            <a:ext cx="7931224" cy="1143000"/>
          </a:xfrm>
        </p:spPr>
        <p:txBody>
          <a:bodyPr/>
          <a:lstStyle/>
          <a:p>
            <a:r>
              <a:rPr lang="es-CO" b="1" dirty="0" smtClean="0"/>
              <a:t>RENDICIÓN DE CUENTAS</a:t>
            </a:r>
            <a:endParaRPr lang="es-CO" b="1" dirty="0"/>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12776"/>
            <a:ext cx="7776863" cy="437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748207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7643192" cy="1143000"/>
          </a:xfrm>
        </p:spPr>
        <p:txBody>
          <a:bodyPr/>
          <a:lstStyle/>
          <a:p>
            <a:r>
              <a:rPr lang="es-CO" b="1" dirty="0" smtClean="0"/>
              <a:t>RENDICIÓN DE CUENTAS</a:t>
            </a:r>
            <a:endParaRPr lang="es-CO" b="1" dirty="0"/>
          </a:p>
        </p:txBody>
      </p:sp>
      <p:sp>
        <p:nvSpPr>
          <p:cNvPr id="3" name="2 Marcador de contenido"/>
          <p:cNvSpPr>
            <a:spLocks noGrp="1"/>
          </p:cNvSpPr>
          <p:nvPr>
            <p:ph idx="1"/>
          </p:nvPr>
        </p:nvSpPr>
        <p:spPr/>
        <p:txBody>
          <a:bodyPr/>
          <a:lstStyle/>
          <a:p>
            <a:pPr algn="just"/>
            <a:r>
              <a:rPr lang="es-CO" dirty="0" smtClean="0"/>
              <a:t>Allí podrá diligenciar, modificar e imprimir la información necesaria para presentar ante el partido.</a:t>
            </a:r>
            <a:endParaRPr lang="es-CO" dirty="0"/>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288651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1143000"/>
          </a:xfrm>
        </p:spPr>
        <p:txBody>
          <a:bodyPr/>
          <a:lstStyle/>
          <a:p>
            <a:r>
              <a:rPr lang="es-CO" b="1" dirty="0" smtClean="0"/>
              <a:t>RENDICIÓN DE CUENTAS</a:t>
            </a:r>
            <a:endParaRPr lang="es-CO" b="1" dirty="0"/>
          </a:p>
        </p:txBody>
      </p:sp>
      <p:sp>
        <p:nvSpPr>
          <p:cNvPr id="3" name="2 Marcador de contenido"/>
          <p:cNvSpPr>
            <a:spLocks noGrp="1"/>
          </p:cNvSpPr>
          <p:nvPr>
            <p:ph idx="1"/>
          </p:nvPr>
        </p:nvSpPr>
        <p:spPr/>
        <p:txBody>
          <a:bodyPr>
            <a:normAutofit fontScale="70000" lnSpcReduction="20000"/>
          </a:bodyPr>
          <a:lstStyle/>
          <a:p>
            <a:pPr marL="342900" lvl="1" indent="-342900" algn="just">
              <a:buFont typeface="Arial" pitchFamily="34" charset="0"/>
              <a:buChar char="•"/>
            </a:pPr>
            <a:r>
              <a:rPr lang="es-ES" i="1" u="sng" dirty="0" smtClean="0"/>
              <a:t>SOPORTES DE CAMPAÑA:</a:t>
            </a:r>
            <a:r>
              <a:rPr lang="es-ES" i="1" dirty="0" smtClean="0"/>
              <a:t>  </a:t>
            </a:r>
            <a:endParaRPr lang="es-CO" dirty="0"/>
          </a:p>
          <a:p>
            <a:pPr lvl="2" algn="just"/>
            <a:endParaRPr lang="es-CO" dirty="0" smtClean="0"/>
          </a:p>
          <a:p>
            <a:pPr lvl="2" algn="just"/>
            <a:r>
              <a:rPr lang="es-CO" dirty="0" smtClean="0"/>
              <a:t>Deben entregarse originales</a:t>
            </a:r>
          </a:p>
          <a:p>
            <a:pPr lvl="2" algn="just"/>
            <a:r>
              <a:rPr lang="es-CO" dirty="0" smtClean="0"/>
              <a:t>Los documentos generados por los proveedores deben elaborarse a nombre del candidato, NO A NOMBRE DEL PARTIDO.</a:t>
            </a:r>
          </a:p>
          <a:p>
            <a:pPr lvl="2" algn="just"/>
            <a:r>
              <a:rPr lang="es-ES" dirty="0" smtClean="0"/>
              <a:t>Todos </a:t>
            </a:r>
            <a:r>
              <a:rPr lang="es-ES" dirty="0"/>
              <a:t>y cada uno de los gastos deben estar debidamente soportados. Para esto </a:t>
            </a:r>
            <a:r>
              <a:rPr lang="es-ES" b="1" dirty="0"/>
              <a:t>se deben utilizar las</a:t>
            </a:r>
            <a:r>
              <a:rPr lang="es-ES" dirty="0"/>
              <a:t> respectivas facturas, tiquetes</a:t>
            </a:r>
            <a:r>
              <a:rPr lang="es-ES" dirty="0" smtClean="0"/>
              <a:t>, cuentas de cobro, </a:t>
            </a:r>
            <a:r>
              <a:rPr lang="es-ES" dirty="0"/>
              <a:t>contratos cuando</a:t>
            </a:r>
            <a:r>
              <a:rPr lang="es-ES" i="1" dirty="0"/>
              <a:t> </a:t>
            </a:r>
            <a:r>
              <a:rPr lang="es-MX" dirty="0"/>
              <a:t>la cuantía sea </a:t>
            </a:r>
            <a:r>
              <a:rPr lang="es-MX" dirty="0" smtClean="0"/>
              <a:t>superior a </a:t>
            </a:r>
            <a:r>
              <a:rPr lang="es-MX" b="1" dirty="0" smtClean="0"/>
              <a:t>$5.000.000 (cinco millones de pesos moneda corriente)</a:t>
            </a:r>
            <a:r>
              <a:rPr lang="es-MX" dirty="0" smtClean="0"/>
              <a:t>, </a:t>
            </a:r>
            <a:r>
              <a:rPr lang="es-MX" dirty="0"/>
              <a:t>extractos bancarios, etc., </a:t>
            </a:r>
            <a:r>
              <a:rPr lang="es-MX" dirty="0" smtClean="0"/>
              <a:t>generados </a:t>
            </a:r>
            <a:r>
              <a:rPr lang="es-MX" dirty="0"/>
              <a:t>por los proveedores de los bienes o servicios que la campaña </a:t>
            </a:r>
            <a:r>
              <a:rPr lang="es-MX" dirty="0" smtClean="0"/>
              <a:t>adquiera.</a:t>
            </a:r>
          </a:p>
          <a:p>
            <a:pPr lvl="2" algn="just"/>
            <a:r>
              <a:rPr lang="es-MX" dirty="0"/>
              <a:t>En los pagos soportados con Cuentas de cobro </a:t>
            </a:r>
            <a:r>
              <a:rPr lang="es-MX" b="1" dirty="0"/>
              <a:t>es necesaria la copia del respectivo </a:t>
            </a:r>
            <a:r>
              <a:rPr lang="es-MX" b="1" dirty="0" smtClean="0"/>
              <a:t>RUT actualizado</a:t>
            </a:r>
            <a:r>
              <a:rPr lang="es-MX" dirty="0" smtClean="0"/>
              <a:t> </a:t>
            </a:r>
            <a:r>
              <a:rPr lang="es-MX" dirty="0"/>
              <a:t>o cédula de ciudadanía </a:t>
            </a:r>
            <a:r>
              <a:rPr lang="es-MX" u="sng" dirty="0"/>
              <a:t>en caso de no tenerlo;</a:t>
            </a:r>
            <a:r>
              <a:rPr lang="es-MX" dirty="0"/>
              <a:t> también es indispensable que la cuenta de cobro cuente con los siguientes requisitos: Fecha, número consecutivo, nombre del tercero, identificación, dirección, número telefónico, ciudad de residencia, ciudad donde se presta el servicio y descripción completa de la operación</a:t>
            </a:r>
            <a:endParaRPr lang="es-MX" dirty="0" smtClean="0"/>
          </a:p>
          <a:p>
            <a:pPr lvl="2" algn="just"/>
            <a:endParaRPr lang="es-CO" dirty="0"/>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080722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74638"/>
            <a:ext cx="7787208" cy="1143000"/>
          </a:xfrm>
        </p:spPr>
        <p:txBody>
          <a:bodyPr/>
          <a:lstStyle/>
          <a:p>
            <a:r>
              <a:rPr lang="es-CO" b="1" dirty="0" smtClean="0"/>
              <a:t>RENDICIÓN DE CUENTAS</a:t>
            </a:r>
            <a:endParaRPr lang="es-CO" b="1" dirty="0"/>
          </a:p>
        </p:txBody>
      </p:sp>
      <p:sp>
        <p:nvSpPr>
          <p:cNvPr id="3" name="2 Marcador de contenido"/>
          <p:cNvSpPr>
            <a:spLocks noGrp="1"/>
          </p:cNvSpPr>
          <p:nvPr>
            <p:ph idx="1"/>
          </p:nvPr>
        </p:nvSpPr>
        <p:spPr/>
        <p:txBody>
          <a:bodyPr/>
          <a:lstStyle/>
          <a:p>
            <a:pPr lvl="0" algn="just"/>
            <a:r>
              <a:rPr lang="es-MX" dirty="0" smtClean="0"/>
              <a:t>Los Recibos de Caja Menor serán aplicables para gastos (Pasajes </a:t>
            </a:r>
            <a:r>
              <a:rPr lang="es-MX" dirty="0"/>
              <a:t>de bus o</a:t>
            </a:r>
            <a:r>
              <a:rPr lang="es-MX" dirty="0" smtClean="0"/>
              <a:t> </a:t>
            </a:r>
            <a:r>
              <a:rPr lang="es-MX" dirty="0"/>
              <a:t>taxis, auxilios alimenticios, etc</a:t>
            </a:r>
            <a:r>
              <a:rPr lang="es-MX" dirty="0" smtClean="0"/>
              <a:t>.) máximo </a:t>
            </a:r>
            <a:r>
              <a:rPr lang="es-MX" dirty="0"/>
              <a:t>hasta doscientos mil pesos ($200.000), en los demás casos deberán pedir cuenta de cobro con copia del RUT.</a:t>
            </a:r>
            <a:endParaRPr lang="es-CO" dirty="0"/>
          </a:p>
          <a:p>
            <a:endParaRPr lang="es-CO" dirty="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965310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74638"/>
            <a:ext cx="7715200" cy="1143000"/>
          </a:xfrm>
        </p:spPr>
        <p:txBody>
          <a:bodyPr/>
          <a:lstStyle/>
          <a:p>
            <a:r>
              <a:rPr lang="es-CO" b="1" dirty="0" smtClean="0"/>
              <a:t>RENDICIÓN DE CUENTAS</a:t>
            </a:r>
            <a:endParaRPr lang="es-CO" b="1" dirty="0"/>
          </a:p>
        </p:txBody>
      </p:sp>
      <p:sp>
        <p:nvSpPr>
          <p:cNvPr id="3" name="2 Marcador de contenido"/>
          <p:cNvSpPr>
            <a:spLocks noGrp="1"/>
          </p:cNvSpPr>
          <p:nvPr>
            <p:ph idx="1"/>
          </p:nvPr>
        </p:nvSpPr>
        <p:spPr/>
        <p:txBody>
          <a:bodyPr>
            <a:normAutofit fontScale="92500"/>
          </a:bodyPr>
          <a:lstStyle/>
          <a:p>
            <a:pPr marL="457200" lvl="1" indent="0" algn="just">
              <a:buNone/>
            </a:pPr>
            <a:r>
              <a:rPr lang="es-MX" b="1" i="1" u="sng" dirty="0"/>
              <a:t>COMPROBANTES</a:t>
            </a:r>
            <a:endParaRPr lang="es-CO" sz="4000" b="1" dirty="0"/>
          </a:p>
          <a:p>
            <a:pPr lvl="2" algn="just"/>
            <a:r>
              <a:rPr lang="es-ES" dirty="0"/>
              <a:t>DEBEN ENTREGARSE ORIGINALES.</a:t>
            </a:r>
            <a:endParaRPr lang="es-CO" dirty="0"/>
          </a:p>
          <a:p>
            <a:pPr lvl="2" algn="just"/>
            <a:r>
              <a:rPr lang="es-ES" u="sng" dirty="0" smtClean="0"/>
              <a:t>Tenga </a:t>
            </a:r>
            <a:r>
              <a:rPr lang="es-ES" u="sng" dirty="0"/>
              <a:t>en cuenta que siempre que haga un pago debe recoger la firma del beneficiario del pago en un comprobante de egreso</a:t>
            </a:r>
            <a:r>
              <a:rPr lang="es-ES" dirty="0"/>
              <a:t>. Esto es fundamental para el trabajo del contador. </a:t>
            </a:r>
            <a:endParaRPr lang="es-CO" dirty="0"/>
          </a:p>
          <a:p>
            <a:pPr lvl="2" algn="just"/>
            <a:r>
              <a:rPr lang="es-ES" dirty="0"/>
              <a:t>Es posible hacer acumulaciones de gastos en un solo comprobante, por lo que puede agrupar gastos del mismo tercero. Es posible usar esta agrupación en los reembolsos de caja menor. Tenga en cuenta que deben corresponder al mismo período mensual y que son importantes los códigos de gastos que corresponden a cada soporte.</a:t>
            </a:r>
            <a:endParaRPr lang="es-CO" dirty="0"/>
          </a:p>
          <a:p>
            <a:pPr marL="0" indent="0">
              <a:buNone/>
            </a:pPr>
            <a:endParaRPr lang="es-CO" dirty="0"/>
          </a:p>
          <a:p>
            <a:endParaRPr lang="es-CO" dirty="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785538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2" name="1 Título"/>
          <p:cNvSpPr>
            <a:spLocks noGrp="1"/>
          </p:cNvSpPr>
          <p:nvPr>
            <p:ph type="ctrTitle"/>
          </p:nvPr>
        </p:nvSpPr>
        <p:spPr>
          <a:xfrm>
            <a:off x="683568" y="620689"/>
            <a:ext cx="7772400" cy="864096"/>
          </a:xfrm>
        </p:spPr>
        <p:txBody>
          <a:bodyPr/>
          <a:lstStyle/>
          <a:p>
            <a:r>
              <a:rPr lang="es-CO" b="1" dirty="0" smtClean="0"/>
              <a:t>ÉPOCA DE CAMPAÑAS</a:t>
            </a:r>
            <a:endParaRPr lang="es-CO" b="1" dirty="0"/>
          </a:p>
        </p:txBody>
      </p:sp>
      <p:sp>
        <p:nvSpPr>
          <p:cNvPr id="3" name="2 Subtítulo"/>
          <p:cNvSpPr>
            <a:spLocks noGrp="1"/>
          </p:cNvSpPr>
          <p:nvPr>
            <p:ph type="subTitle" idx="1"/>
          </p:nvPr>
        </p:nvSpPr>
        <p:spPr>
          <a:xfrm>
            <a:off x="683568" y="1628800"/>
            <a:ext cx="7848872" cy="4752528"/>
          </a:xfrm>
        </p:spPr>
        <p:txBody>
          <a:bodyPr>
            <a:normAutofit/>
          </a:bodyPr>
          <a:lstStyle/>
          <a:p>
            <a:pPr marL="514350" indent="-514350" algn="just">
              <a:buFont typeface="+mj-lt"/>
              <a:buAutoNum type="arabicPeriod"/>
            </a:pPr>
            <a:r>
              <a:rPr lang="es-CO" dirty="0" smtClean="0">
                <a:solidFill>
                  <a:schemeClr val="tx1"/>
                </a:solidFill>
              </a:rPr>
              <a:t>Responsabilidad: Resolución 0330 de 2007, Cap II, Art 7</a:t>
            </a:r>
          </a:p>
          <a:p>
            <a:pPr marL="514350" indent="-514350" algn="just">
              <a:buFont typeface="+mj-lt"/>
              <a:buAutoNum type="arabicPeriod"/>
            </a:pPr>
            <a:r>
              <a:rPr lang="es-CO" dirty="0" smtClean="0">
                <a:solidFill>
                  <a:schemeClr val="tx1"/>
                </a:solidFill>
              </a:rPr>
              <a:t>Plazo para entregar la información.</a:t>
            </a:r>
          </a:p>
          <a:p>
            <a:pPr marL="514350" indent="-514350" algn="just">
              <a:buFont typeface="+mj-lt"/>
              <a:buAutoNum type="arabicPeriod"/>
            </a:pPr>
            <a:r>
              <a:rPr lang="es-CO" dirty="0" smtClean="0">
                <a:solidFill>
                  <a:schemeClr val="tx1"/>
                </a:solidFill>
              </a:rPr>
              <a:t>Obligaciones: a)Gerente de campaña, b)topes de gastos y de ingresos, c)propaganda electoral.</a:t>
            </a:r>
          </a:p>
          <a:p>
            <a:pPr marL="514350" indent="-514350" algn="just">
              <a:buFont typeface="+mj-lt"/>
              <a:buAutoNum type="arabicPeriod"/>
            </a:pPr>
            <a:r>
              <a:rPr lang="es-CO" dirty="0" smtClean="0">
                <a:solidFill>
                  <a:schemeClr val="tx1"/>
                </a:solidFill>
              </a:rPr>
              <a:t>Sanciones</a:t>
            </a:r>
            <a:endParaRPr lang="es-CO" dirty="0">
              <a:solidFill>
                <a:schemeClr val="tx1"/>
              </a:solidFill>
            </a:endParaRPr>
          </a:p>
        </p:txBody>
      </p:sp>
      <p:sp>
        <p:nvSpPr>
          <p:cNvPr id="6" name="1 Marcador de pie de página"/>
          <p:cNvSpPr>
            <a:spLocks noGrp="1"/>
          </p:cNvSpPr>
          <p:nvPr>
            <p:ph type="ftr" sz="quarter" idx="11"/>
          </p:nvPr>
        </p:nvSpPr>
        <p:spPr>
          <a:xfrm>
            <a:off x="3124200" y="6356350"/>
            <a:ext cx="2895600" cy="365125"/>
          </a:xfrm>
        </p:spPr>
        <p:txBody>
          <a:body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2841911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74638"/>
            <a:ext cx="7787208" cy="1143000"/>
          </a:xfrm>
        </p:spPr>
        <p:txBody>
          <a:bodyPr/>
          <a:lstStyle/>
          <a:p>
            <a:r>
              <a:rPr lang="es-CO" b="1" dirty="0" smtClean="0"/>
              <a:t>LIBRO DE CONTABILIDAD</a:t>
            </a:r>
            <a:endParaRPr lang="es-CO" b="1" dirty="0"/>
          </a:p>
        </p:txBody>
      </p:sp>
      <p:sp>
        <p:nvSpPr>
          <p:cNvPr id="4" name="3 Marcador de contenido"/>
          <p:cNvSpPr>
            <a:spLocks noGrp="1"/>
          </p:cNvSpPr>
          <p:nvPr>
            <p:ph sz="half" idx="2"/>
          </p:nvPr>
        </p:nvSpPr>
        <p:spPr/>
        <p:txBody>
          <a:bodyPr>
            <a:normAutofit fontScale="92500"/>
          </a:bodyPr>
          <a:lstStyle/>
          <a:p>
            <a:pPr algn="just"/>
            <a:r>
              <a:rPr lang="es-ES" dirty="0"/>
              <a:t>Res. 330 de 2007</a:t>
            </a:r>
            <a:r>
              <a:rPr lang="es-ES" dirty="0" smtClean="0"/>
              <a:t>. &gt; Art. 1</a:t>
            </a:r>
            <a:r>
              <a:rPr lang="es-CO" dirty="0" smtClean="0"/>
              <a:t> “Los </a:t>
            </a:r>
            <a:r>
              <a:rPr lang="es-CO" dirty="0"/>
              <a:t>candidatos a cargos uninominales y cada uno de los integrantes de las listas a corporaciones públicas por separado, deberán registrar un libro destinado a asentar los ingresos y gastos que se realicen durante la campaña</a:t>
            </a:r>
            <a:r>
              <a:rPr lang="es-CO" dirty="0" smtClean="0"/>
              <a:t>.”</a:t>
            </a:r>
            <a:endParaRPr lang="es-CO" dirty="0"/>
          </a:p>
        </p:txBody>
      </p:sp>
      <p:pic>
        <p:nvPicPr>
          <p:cNvPr id="5" name="Picture 2" descr="C:\Users\Yimmy\Desktop\ARCHIVOS PARA LIBRO DE CONTABILIDAD\LIBRO.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7"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86336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REGISTRO</a:t>
            </a:r>
            <a:endParaRPr lang="es-CO" b="1" dirty="0"/>
          </a:p>
        </p:txBody>
      </p:sp>
      <p:sp>
        <p:nvSpPr>
          <p:cNvPr id="4" name="3 Marcador de contenido"/>
          <p:cNvSpPr>
            <a:spLocks noGrp="1"/>
          </p:cNvSpPr>
          <p:nvPr>
            <p:ph sz="half" idx="2"/>
          </p:nvPr>
        </p:nvSpPr>
        <p:spPr/>
        <p:txBody>
          <a:bodyPr/>
          <a:lstStyle/>
          <a:p>
            <a:pPr algn="just"/>
            <a:r>
              <a:rPr lang="es-CO" dirty="0" smtClean="0"/>
              <a:t>Art. 2 &gt; “Los </a:t>
            </a:r>
            <a:r>
              <a:rPr lang="es-CO" dirty="0"/>
              <a:t>libros destinados a los ingresos y gastos de la campaña se registrarán, ante la misma autoridad electoral encargada de la inscripción del candidato o de la </a:t>
            </a:r>
            <a:r>
              <a:rPr lang="es-CO" dirty="0" smtClean="0"/>
              <a:t>lista”</a:t>
            </a:r>
            <a:endParaRPr lang="es-CO" dirty="0"/>
          </a:p>
        </p:txBody>
      </p:sp>
      <p:pic>
        <p:nvPicPr>
          <p:cNvPr id="2051" name="Picture 3" descr="C:\Users\Yimmy\Desktop\ARCHIVOS PARA LIBRO DE CONTABILIDAD\registraduria-nac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60623"/>
            <a:ext cx="4645346" cy="307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2261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74638"/>
            <a:ext cx="7067128" cy="1143000"/>
          </a:xfrm>
        </p:spPr>
        <p:txBody>
          <a:bodyPr>
            <a:normAutofit/>
          </a:bodyPr>
          <a:lstStyle/>
          <a:p>
            <a:r>
              <a:rPr lang="es-ES" b="1" i="1" dirty="0"/>
              <a:t>FORMULARIO 5B Y </a:t>
            </a:r>
            <a:r>
              <a:rPr lang="es-ES" b="1" i="1" dirty="0" smtClean="0"/>
              <a:t>ANEXOS</a:t>
            </a:r>
            <a:endParaRPr lang="es-CO" b="1" dirty="0"/>
          </a:p>
        </p:txBody>
      </p:sp>
      <p:sp>
        <p:nvSpPr>
          <p:cNvPr id="3" name="2 Marcador de contenido"/>
          <p:cNvSpPr>
            <a:spLocks noGrp="1"/>
          </p:cNvSpPr>
          <p:nvPr>
            <p:ph idx="1"/>
          </p:nvPr>
        </p:nvSpPr>
        <p:spPr/>
        <p:txBody>
          <a:bodyPr>
            <a:normAutofit fontScale="92500" lnSpcReduction="20000"/>
          </a:bodyPr>
          <a:lstStyle/>
          <a:p>
            <a:pPr algn="just"/>
            <a:r>
              <a:rPr lang="es-ES" dirty="0"/>
              <a:t>DEBEN ENTREGARSE EN ORIGINAL E IR </a:t>
            </a:r>
            <a:r>
              <a:rPr lang="es-ES" dirty="0" smtClean="0"/>
              <a:t>FIRMADOS por </a:t>
            </a:r>
            <a:r>
              <a:rPr lang="es-ES" dirty="0"/>
              <a:t>Candidato, </a:t>
            </a:r>
            <a:r>
              <a:rPr lang="es-ES" dirty="0" smtClean="0"/>
              <a:t>Gerente (cuando aplique)  </a:t>
            </a:r>
            <a:r>
              <a:rPr lang="es-ES" dirty="0"/>
              <a:t>y </a:t>
            </a:r>
            <a:r>
              <a:rPr lang="es-ES" dirty="0" smtClean="0"/>
              <a:t>Contador.</a:t>
            </a:r>
          </a:p>
          <a:p>
            <a:pPr algn="just"/>
            <a:r>
              <a:rPr lang="es-ES" dirty="0" smtClean="0"/>
              <a:t>El formulario 5B, incluye 7 (siete) anexos que deben ser diligenciados para las diferentes categorías de ingresos y gastos según sea el caso.</a:t>
            </a:r>
          </a:p>
          <a:p>
            <a:pPr algn="just"/>
            <a:r>
              <a:rPr lang="es-ES" dirty="0"/>
              <a:t>Los gastos y los ingresos deben ser clasificados conforme a los códigos preestablecidos por el CNE en los formularios</a:t>
            </a:r>
            <a:r>
              <a:rPr lang="es-ES" dirty="0" smtClean="0"/>
              <a:t>.</a:t>
            </a:r>
          </a:p>
          <a:p>
            <a:pPr marL="342900" lvl="1" indent="-342900" algn="just">
              <a:buFont typeface="Arial" pitchFamily="34" charset="0"/>
              <a:buChar char="•"/>
            </a:pPr>
            <a:r>
              <a:rPr lang="es-ES" sz="3200" dirty="0"/>
              <a:t>Los gastos nunca pueden ser mayores a los ingresos. </a:t>
            </a:r>
            <a:endParaRPr lang="es-CO" sz="3200" dirty="0"/>
          </a:p>
          <a:p>
            <a:endParaRPr lang="es-ES" dirty="0" smtClean="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2298216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CO" smtClean="0"/>
              <a:t>Rendición de Cuentas Elecciones Congreso y Parlamento Andino 2014</a:t>
            </a:r>
            <a:endParaRPr lang="es-CO"/>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46" t="13516" r="33188" b="1789"/>
          <a:stretch/>
        </p:blipFill>
        <p:spPr bwMode="auto">
          <a:xfrm>
            <a:off x="1907704" y="116632"/>
            <a:ext cx="4427034" cy="628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27" t="20162" r="26317" b="20320"/>
          <a:stretch/>
        </p:blipFill>
        <p:spPr bwMode="auto">
          <a:xfrm>
            <a:off x="617827" y="429547"/>
            <a:ext cx="8533981" cy="611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829" t="22764" r="24780" b="17015"/>
          <a:stretch/>
        </p:blipFill>
        <p:spPr bwMode="auto">
          <a:xfrm>
            <a:off x="323528" y="116632"/>
            <a:ext cx="8966028" cy="6149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6293" t="24049" r="24975" b="14943"/>
          <a:stretch/>
        </p:blipFill>
        <p:spPr bwMode="auto">
          <a:xfrm>
            <a:off x="-180528" y="116632"/>
            <a:ext cx="8750004" cy="616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6073" t="19760" r="25488" b="19174"/>
          <a:stretch/>
        </p:blipFill>
        <p:spPr bwMode="auto">
          <a:xfrm>
            <a:off x="34859" y="141205"/>
            <a:ext cx="8957029" cy="635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26122" t="21073" r="24781" b="16673"/>
          <a:stretch/>
        </p:blipFill>
        <p:spPr bwMode="auto">
          <a:xfrm>
            <a:off x="-70460" y="110354"/>
            <a:ext cx="9222268" cy="657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26439" t="27302" r="25122" b="11360"/>
          <a:stretch/>
        </p:blipFill>
        <p:spPr bwMode="auto">
          <a:xfrm>
            <a:off x="194481" y="110354"/>
            <a:ext cx="8797407" cy="626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25903" t="34195" r="24244" b="4709"/>
          <a:stretch/>
        </p:blipFill>
        <p:spPr bwMode="auto">
          <a:xfrm>
            <a:off x="-81120" y="141205"/>
            <a:ext cx="9225120" cy="635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10"/>
          <a:srcRect/>
          <a:stretch>
            <a:fillRect/>
          </a:stretch>
        </p:blipFill>
        <p:spPr bwMode="auto">
          <a:xfrm>
            <a:off x="194481" y="82701"/>
            <a:ext cx="1365409" cy="792088"/>
          </a:xfrm>
          <a:prstGeom prst="rect">
            <a:avLst/>
          </a:prstGeom>
          <a:noFill/>
          <a:ln w="9525">
            <a:noFill/>
            <a:miter lim="800000"/>
            <a:headEnd/>
            <a:tailEnd/>
          </a:ln>
        </p:spPr>
      </p:pic>
    </p:spTree>
    <p:extLst>
      <p:ext uri="{BB962C8B-B14F-4D97-AF65-F5344CB8AC3E}">
        <p14:creationId xmlns:p14="http://schemas.microsoft.com/office/powerpoint/2010/main" val="405293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heel(1)">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circle(in)">
                                      <p:cBhvr>
                                        <p:cTn id="17" dur="20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wipe(down)">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barn(inVertical)">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127"/>
                                        </p:tgtEl>
                                        <p:attrNameLst>
                                          <p:attrName>style.visibility</p:attrName>
                                        </p:attrNameLst>
                                      </p:cBhvr>
                                      <p:to>
                                        <p:strVal val="visible"/>
                                      </p:to>
                                    </p:set>
                                    <p:animEffect transition="in" filter="circle(in)">
                                      <p:cBhvr>
                                        <p:cTn id="32" dur="2000"/>
                                        <p:tgtEl>
                                          <p:spTgt spid="51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128"/>
                                        </p:tgtEl>
                                        <p:attrNameLst>
                                          <p:attrName>style.visibility</p:attrName>
                                        </p:attrNameLst>
                                      </p:cBhvr>
                                      <p:to>
                                        <p:strVal val="visible"/>
                                      </p:to>
                                    </p:set>
                                    <p:animEffect transition="in" filter="barn(inVertical)">
                                      <p:cBhvr>
                                        <p:cTn id="37" dur="500"/>
                                        <p:tgtEl>
                                          <p:spTgt spid="5128"/>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129"/>
                                        </p:tgtEl>
                                        <p:attrNameLst>
                                          <p:attrName>style.visibility</p:attrName>
                                        </p:attrNameLst>
                                      </p:cBhvr>
                                      <p:to>
                                        <p:strVal val="visible"/>
                                      </p:to>
                                    </p:set>
                                    <p:anim calcmode="lin" valueType="num">
                                      <p:cBhvr>
                                        <p:cTn id="42" dur="1000" fill="hold"/>
                                        <p:tgtEl>
                                          <p:spTgt spid="5129"/>
                                        </p:tgtEl>
                                        <p:attrNameLst>
                                          <p:attrName>ppt_w</p:attrName>
                                        </p:attrNameLst>
                                      </p:cBhvr>
                                      <p:tavLst>
                                        <p:tav tm="0">
                                          <p:val>
                                            <p:fltVal val="0"/>
                                          </p:val>
                                        </p:tav>
                                        <p:tav tm="100000">
                                          <p:val>
                                            <p:strVal val="#ppt_w"/>
                                          </p:val>
                                        </p:tav>
                                      </p:tavLst>
                                    </p:anim>
                                    <p:anim calcmode="lin" valueType="num">
                                      <p:cBhvr>
                                        <p:cTn id="43" dur="1000" fill="hold"/>
                                        <p:tgtEl>
                                          <p:spTgt spid="5129"/>
                                        </p:tgtEl>
                                        <p:attrNameLst>
                                          <p:attrName>ppt_h</p:attrName>
                                        </p:attrNameLst>
                                      </p:cBhvr>
                                      <p:tavLst>
                                        <p:tav tm="0">
                                          <p:val>
                                            <p:fltVal val="0"/>
                                          </p:val>
                                        </p:tav>
                                        <p:tav tm="100000">
                                          <p:val>
                                            <p:strVal val="#ppt_h"/>
                                          </p:val>
                                        </p:tav>
                                      </p:tavLst>
                                    </p:anim>
                                    <p:anim calcmode="lin" valueType="num">
                                      <p:cBhvr>
                                        <p:cTn id="44" dur="1000" fill="hold"/>
                                        <p:tgtEl>
                                          <p:spTgt spid="5129"/>
                                        </p:tgtEl>
                                        <p:attrNameLst>
                                          <p:attrName>style.rotation</p:attrName>
                                        </p:attrNameLst>
                                      </p:cBhvr>
                                      <p:tavLst>
                                        <p:tav tm="0">
                                          <p:val>
                                            <p:fltVal val="90"/>
                                          </p:val>
                                        </p:tav>
                                        <p:tav tm="100000">
                                          <p:val>
                                            <p:fltVal val="0"/>
                                          </p:val>
                                        </p:tav>
                                      </p:tavLst>
                                    </p:anim>
                                    <p:animEffect transition="in" filter="fade">
                                      <p:cBhvr>
                                        <p:cTn id="45" dur="1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1257381" y="2132856"/>
            <a:ext cx="6400800" cy="876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4800" dirty="0" smtClean="0"/>
              <a:t>REPOSICIÓN DE GASTOS</a:t>
            </a:r>
            <a:endParaRPr lang="es-CO" sz="4800" dirty="0"/>
          </a:p>
        </p:txBody>
      </p:sp>
      <p:pic>
        <p:nvPicPr>
          <p:cNvPr id="6146" name="Picture 2" descr="C:\Users\Yimmy\Desktop\ARCHIVOS PARA LIBRO DE CONTABILIDAD\C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260" y="3470645"/>
            <a:ext cx="1849620" cy="168630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Yimmy\Desktop\ARCHIVOS PARA LIBRO DE CONTABILIDAD\registraduria-nacio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152775"/>
            <a:ext cx="33147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a:srcRect/>
          <a:stretch>
            <a:fillRect/>
          </a:stretch>
        </p:blipFill>
        <p:spPr bwMode="auto">
          <a:xfrm>
            <a:off x="481741" y="332656"/>
            <a:ext cx="1365409" cy="792088"/>
          </a:xfrm>
          <a:prstGeom prst="rect">
            <a:avLst/>
          </a:prstGeom>
          <a:noFill/>
          <a:ln w="9525">
            <a:noFill/>
            <a:miter lim="800000"/>
            <a:headEnd/>
            <a:tailEnd/>
          </a:ln>
        </p:spPr>
      </p:pic>
    </p:spTree>
    <p:extLst>
      <p:ext uri="{BB962C8B-B14F-4D97-AF65-F5344CB8AC3E}">
        <p14:creationId xmlns:p14="http://schemas.microsoft.com/office/powerpoint/2010/main" val="3274949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74638"/>
            <a:ext cx="7355160" cy="1143000"/>
          </a:xfrm>
        </p:spPr>
        <p:txBody>
          <a:bodyPr>
            <a:normAutofit fontScale="90000"/>
          </a:bodyPr>
          <a:lstStyle/>
          <a:p>
            <a:pPr lvl="0"/>
            <a:r>
              <a:rPr lang="es-ES" b="1" dirty="0"/>
              <a:t>REPOSICIONES DE GASTOS DE </a:t>
            </a:r>
            <a:r>
              <a:rPr lang="es-ES" b="1" dirty="0" smtClean="0"/>
              <a:t>CAMPAÑA</a:t>
            </a:r>
            <a:endParaRPr lang="es-CO" b="1" dirty="0"/>
          </a:p>
        </p:txBody>
      </p:sp>
      <p:sp>
        <p:nvSpPr>
          <p:cNvPr id="3" name="2 Marcador de contenido"/>
          <p:cNvSpPr>
            <a:spLocks noGrp="1"/>
          </p:cNvSpPr>
          <p:nvPr>
            <p:ph idx="1"/>
          </p:nvPr>
        </p:nvSpPr>
        <p:spPr/>
        <p:txBody>
          <a:bodyPr>
            <a:normAutofit/>
          </a:bodyPr>
          <a:lstStyle/>
          <a:p>
            <a:pPr algn="just"/>
            <a:r>
              <a:rPr lang="es-ES" b="1" dirty="0" smtClean="0"/>
              <a:t>Esto </a:t>
            </a:r>
            <a:r>
              <a:rPr lang="es-ES" b="1" dirty="0"/>
              <a:t>depende de si </a:t>
            </a:r>
            <a:r>
              <a:rPr lang="es-ES" b="1" dirty="0" smtClean="0"/>
              <a:t>superan </a:t>
            </a:r>
            <a:r>
              <a:rPr lang="es-ES" b="1" dirty="0"/>
              <a:t>el umbral de </a:t>
            </a:r>
            <a:r>
              <a:rPr lang="es-ES" b="1" dirty="0" smtClean="0"/>
              <a:t>votación.</a:t>
            </a:r>
          </a:p>
          <a:p>
            <a:pPr algn="just"/>
            <a:r>
              <a:rPr lang="es-ES" dirty="0"/>
              <a:t>En las elecciones para corporaciones públicas tendrán derecho a financiación estatal cuando la lista obtenga el cincuenta por ciento (</a:t>
            </a:r>
            <a:r>
              <a:rPr lang="es-ES" b="1" dirty="0"/>
              <a:t>50%)</a:t>
            </a:r>
            <a:r>
              <a:rPr lang="es-ES" dirty="0"/>
              <a:t> o más del umbral determinado para la respectiva </a:t>
            </a:r>
            <a:r>
              <a:rPr lang="es-ES" dirty="0" smtClean="0"/>
              <a:t>corporación.</a:t>
            </a:r>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2414578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47150" y="274638"/>
            <a:ext cx="6839650" cy="1143000"/>
          </a:xfrm>
        </p:spPr>
        <p:txBody>
          <a:bodyPr>
            <a:normAutofit fontScale="90000"/>
          </a:bodyPr>
          <a:lstStyle/>
          <a:p>
            <a:r>
              <a:rPr lang="es-ES" b="1" dirty="0"/>
              <a:t>REPOSICIONES DE GASTOS DE CAMPAÑA</a:t>
            </a:r>
            <a:endParaRPr lang="es-CO" b="1" dirty="0"/>
          </a:p>
        </p:txBody>
      </p:sp>
      <p:sp>
        <p:nvSpPr>
          <p:cNvPr id="3" name="2 Marcador de contenido"/>
          <p:cNvSpPr>
            <a:spLocks noGrp="1"/>
          </p:cNvSpPr>
          <p:nvPr>
            <p:ph idx="1"/>
          </p:nvPr>
        </p:nvSpPr>
        <p:spPr/>
        <p:txBody>
          <a:bodyPr/>
          <a:lstStyle/>
          <a:p>
            <a:pPr algn="just"/>
            <a:r>
              <a:rPr lang="es-ES" dirty="0"/>
              <a:t>Si existe derecho a la </a:t>
            </a:r>
            <a:r>
              <a:rPr lang="es-ES" dirty="0" smtClean="0"/>
              <a:t>reposición, </a:t>
            </a:r>
            <a:r>
              <a:rPr lang="es-ES" b="1" dirty="0"/>
              <a:t>s</a:t>
            </a:r>
            <a:r>
              <a:rPr lang="es-ES" b="1" dirty="0" smtClean="0"/>
              <a:t>e </a:t>
            </a:r>
            <a:r>
              <a:rPr lang="es-ES" b="1" dirty="0"/>
              <a:t>paga el menor </a:t>
            </a:r>
            <a:r>
              <a:rPr lang="es-ES" b="1" dirty="0" smtClean="0"/>
              <a:t>valor </a:t>
            </a:r>
            <a:r>
              <a:rPr lang="es-ES" dirty="0" smtClean="0"/>
              <a:t>entre</a:t>
            </a:r>
            <a:r>
              <a:rPr lang="es-ES" b="1" dirty="0" smtClean="0"/>
              <a:t> </a:t>
            </a:r>
            <a:r>
              <a:rPr lang="es-ES" dirty="0"/>
              <a:t>los </a:t>
            </a:r>
            <a:r>
              <a:rPr lang="es-ES" b="1" dirty="0"/>
              <a:t>gastos reportados</a:t>
            </a:r>
            <a:r>
              <a:rPr lang="es-ES" dirty="0"/>
              <a:t> por el candidato (a</a:t>
            </a:r>
            <a:r>
              <a:rPr lang="es-ES" dirty="0" smtClean="0"/>
              <a:t>) y </a:t>
            </a:r>
            <a:r>
              <a:rPr lang="es-ES" dirty="0"/>
              <a:t>el valor </a:t>
            </a:r>
            <a:r>
              <a:rPr lang="es-ES" dirty="0" smtClean="0"/>
              <a:t>de </a:t>
            </a:r>
            <a:r>
              <a:rPr lang="es-ES" b="1" dirty="0" smtClean="0"/>
              <a:t>los </a:t>
            </a:r>
            <a:r>
              <a:rPr lang="es-ES" b="1" dirty="0"/>
              <a:t>votos </a:t>
            </a:r>
            <a:r>
              <a:rPr lang="es-ES" b="1" dirty="0" smtClean="0"/>
              <a:t>obtenidos.</a:t>
            </a:r>
            <a:endParaRPr lang="es-CO" dirty="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2488198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4638"/>
            <a:ext cx="7283152" cy="1143000"/>
          </a:xfrm>
        </p:spPr>
        <p:txBody>
          <a:bodyPr>
            <a:normAutofit fontScale="90000"/>
          </a:bodyPr>
          <a:lstStyle/>
          <a:p>
            <a:r>
              <a:rPr lang="es-ES" b="1" dirty="0"/>
              <a:t>REPOSICIONES DE GASTOS DE CAMPAÑA</a:t>
            </a:r>
            <a:endParaRPr lang="es-CO" b="1" dirty="0"/>
          </a:p>
        </p:txBody>
      </p:sp>
      <p:sp>
        <p:nvSpPr>
          <p:cNvPr id="3" name="2 Marcador de contenido"/>
          <p:cNvSpPr>
            <a:spLocks noGrp="1"/>
          </p:cNvSpPr>
          <p:nvPr>
            <p:ph idx="1"/>
          </p:nvPr>
        </p:nvSpPr>
        <p:spPr/>
        <p:txBody>
          <a:bodyPr/>
          <a:lstStyle/>
          <a:p>
            <a:pPr algn="just"/>
            <a:r>
              <a:rPr lang="es-ES" dirty="0"/>
              <a:t>Conforme a la Resolución Nº </a:t>
            </a:r>
            <a:r>
              <a:rPr lang="es-ES" dirty="0" smtClean="0"/>
              <a:t>0130 </a:t>
            </a:r>
            <a:r>
              <a:rPr lang="es-ES" dirty="0"/>
              <a:t>de </a:t>
            </a:r>
            <a:r>
              <a:rPr lang="es-ES" dirty="0" smtClean="0"/>
              <a:t>2015 </a:t>
            </a:r>
            <a:r>
              <a:rPr lang="es-ES" dirty="0"/>
              <a:t>emitida por el CNE, el valor por cada voto válido depositado a favor de los candidatos a elecciones </a:t>
            </a:r>
            <a:r>
              <a:rPr lang="es-ES" dirty="0" smtClean="0"/>
              <a:t>de territoriales 2015, </a:t>
            </a:r>
            <a:r>
              <a:rPr lang="es-ES" dirty="0"/>
              <a:t>es de </a:t>
            </a:r>
            <a:r>
              <a:rPr lang="es-ES" b="1" dirty="0" smtClean="0"/>
              <a:t>$3.012 para Asambleas y Gobernaciones </a:t>
            </a:r>
            <a:r>
              <a:rPr lang="es-ES" dirty="0" smtClean="0"/>
              <a:t>y de</a:t>
            </a:r>
            <a:r>
              <a:rPr lang="es-ES" b="1" dirty="0" smtClean="0"/>
              <a:t> $1.815 para Concejos y Alcaldías.</a:t>
            </a:r>
            <a:endParaRPr lang="es-CO" dirty="0"/>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2873939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4638"/>
            <a:ext cx="7283152" cy="1143000"/>
          </a:xfrm>
        </p:spPr>
        <p:txBody>
          <a:bodyPr>
            <a:normAutofit fontScale="90000"/>
          </a:bodyPr>
          <a:lstStyle/>
          <a:p>
            <a:r>
              <a:rPr lang="es-ES" b="1" dirty="0"/>
              <a:t>REPOSICIONES DE GASTOS DE CAMPAÑA</a:t>
            </a:r>
            <a:endParaRPr lang="es-CO" b="1" dirty="0"/>
          </a:p>
        </p:txBody>
      </p:sp>
      <p:sp>
        <p:nvSpPr>
          <p:cNvPr id="3" name="2 Marcador de contenido"/>
          <p:cNvSpPr>
            <a:spLocks noGrp="1"/>
          </p:cNvSpPr>
          <p:nvPr>
            <p:ph idx="1"/>
          </p:nvPr>
        </p:nvSpPr>
        <p:spPr/>
        <p:txBody>
          <a:bodyPr/>
          <a:lstStyle/>
          <a:p>
            <a:pPr algn="just"/>
            <a:r>
              <a:rPr lang="es-ES" dirty="0"/>
              <a:t>El artículo 13 de la ley 130 de 1994 </a:t>
            </a:r>
            <a:r>
              <a:rPr lang="es-ES" dirty="0" smtClean="0"/>
              <a:t>señala que la </a:t>
            </a:r>
            <a:r>
              <a:rPr lang="es-ES" dirty="0"/>
              <a:t>reposición de gastos de campañas sólo podrá hacerse a través de los Partidos y los faculta para distribuir los aportes </a:t>
            </a:r>
            <a:r>
              <a:rPr lang="es-ES" dirty="0" smtClean="0"/>
              <a:t>estatales </a:t>
            </a:r>
            <a:r>
              <a:rPr lang="es-ES" dirty="0"/>
              <a:t>entre los candidatos inscritos y el </a:t>
            </a:r>
            <a:r>
              <a:rPr lang="es-ES" dirty="0" smtClean="0"/>
              <a:t>partido, </a:t>
            </a:r>
            <a:r>
              <a:rPr lang="es-ES" dirty="0"/>
              <a:t>de </a:t>
            </a:r>
            <a:r>
              <a:rPr lang="es-ES" dirty="0" smtClean="0"/>
              <a:t>conformidad </a:t>
            </a:r>
            <a:r>
              <a:rPr lang="es-ES" dirty="0"/>
              <a:t>con lo establecido en sus </a:t>
            </a:r>
            <a:r>
              <a:rPr lang="es-ES" dirty="0" smtClean="0"/>
              <a:t>estatutos.</a:t>
            </a:r>
            <a:endParaRPr lang="es-CO" dirty="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1671541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4638"/>
            <a:ext cx="7283151" cy="1143000"/>
          </a:xfrm>
        </p:spPr>
        <p:txBody>
          <a:bodyPr>
            <a:normAutofit fontScale="90000"/>
          </a:bodyPr>
          <a:lstStyle/>
          <a:p>
            <a:r>
              <a:rPr lang="es-ES" dirty="0" smtClean="0"/>
              <a:t/>
            </a:r>
            <a:br>
              <a:rPr lang="es-ES" dirty="0" smtClean="0"/>
            </a:br>
            <a:r>
              <a:rPr lang="es-ES" b="1" dirty="0" smtClean="0"/>
              <a:t>REPOSICIONES </a:t>
            </a:r>
            <a:r>
              <a:rPr lang="es-ES" b="1" dirty="0"/>
              <a:t>DE GASTOS DE CAMPAÑA</a:t>
            </a:r>
            <a:endParaRPr lang="es-CO" b="1" dirty="0"/>
          </a:p>
        </p:txBody>
      </p:sp>
      <p:sp>
        <p:nvSpPr>
          <p:cNvPr id="3" name="2 Marcador de contenido"/>
          <p:cNvSpPr>
            <a:spLocks noGrp="1"/>
          </p:cNvSpPr>
          <p:nvPr>
            <p:ph idx="1"/>
          </p:nvPr>
        </p:nvSpPr>
        <p:spPr/>
        <p:txBody>
          <a:bodyPr/>
          <a:lstStyle/>
          <a:p>
            <a:pPr marL="342900" lvl="1" indent="-342900">
              <a:buFont typeface="Arial" pitchFamily="34" charset="0"/>
              <a:buChar char="•"/>
            </a:pPr>
            <a:endParaRPr lang="es-CO" dirty="0" smtClean="0"/>
          </a:p>
          <a:p>
            <a:pPr marL="342900" lvl="1" indent="-342900">
              <a:buFont typeface="Arial" pitchFamily="34" charset="0"/>
              <a:buChar char="•"/>
            </a:pPr>
            <a:endParaRPr lang="es-CO" dirty="0"/>
          </a:p>
          <a:p>
            <a:pPr marL="342900" lvl="1" indent="-342900" algn="just">
              <a:buFont typeface="Arial" pitchFamily="34" charset="0"/>
              <a:buChar char="•"/>
            </a:pPr>
            <a:r>
              <a:rPr lang="es-CO" sz="3200" dirty="0" smtClean="0"/>
              <a:t>Finalmente, </a:t>
            </a:r>
            <a:r>
              <a:rPr lang="es-ES" sz="3200" dirty="0"/>
              <a:t>e</a:t>
            </a:r>
            <a:r>
              <a:rPr lang="es-ES" sz="3200" dirty="0" smtClean="0"/>
              <a:t>s </a:t>
            </a:r>
            <a:r>
              <a:rPr lang="es-ES" sz="3200" dirty="0"/>
              <a:t>indispensable que cada candidato tramite su RUT ante la </a:t>
            </a:r>
            <a:r>
              <a:rPr lang="es-ES" sz="3200" dirty="0" smtClean="0"/>
              <a:t>DIAN o lo </a:t>
            </a:r>
            <a:r>
              <a:rPr lang="es-ES" sz="3200" smtClean="0"/>
              <a:t>actuailice, </a:t>
            </a:r>
            <a:r>
              <a:rPr lang="es-ES" sz="3200" dirty="0"/>
              <a:t>dado que para efectos del pago de la reposición de gastos este documento será exigido por el Partido.</a:t>
            </a:r>
            <a:endParaRPr lang="es-CO" sz="3200" dirty="0"/>
          </a:p>
          <a:p>
            <a:endParaRPr lang="es-CO" dirty="0"/>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2876218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RESPONSABILIDAD</a:t>
            </a:r>
            <a:endParaRPr lang="es-CO" b="1" dirty="0"/>
          </a:p>
        </p:txBody>
      </p:sp>
      <p:sp>
        <p:nvSpPr>
          <p:cNvPr id="3" name="2 Marcador de contenido"/>
          <p:cNvSpPr>
            <a:spLocks noGrp="1"/>
          </p:cNvSpPr>
          <p:nvPr>
            <p:ph idx="1"/>
          </p:nvPr>
        </p:nvSpPr>
        <p:spPr>
          <a:xfrm>
            <a:off x="457200" y="1417638"/>
            <a:ext cx="5706616" cy="4708525"/>
          </a:xfrm>
        </p:spPr>
        <p:txBody>
          <a:bodyPr>
            <a:normAutofit/>
          </a:bodyPr>
          <a:lstStyle/>
          <a:p>
            <a:pPr marL="0" indent="0" algn="just">
              <a:buNone/>
            </a:pPr>
            <a:endParaRPr lang="es-CO" sz="2600" dirty="0"/>
          </a:p>
          <a:p>
            <a:pPr marL="0" indent="0" algn="just">
              <a:buNone/>
            </a:pPr>
            <a:r>
              <a:rPr lang="es-CO" dirty="0" smtClean="0"/>
              <a:t>De acuerdo con la Resolución 0330 de 2007:</a:t>
            </a:r>
          </a:p>
          <a:p>
            <a:pPr marL="0" indent="0" algn="just">
              <a:buNone/>
            </a:pPr>
            <a:r>
              <a:rPr lang="es-ES" sz="2400" dirty="0" smtClean="0"/>
              <a:t>“…</a:t>
            </a:r>
            <a:r>
              <a:rPr lang="es-ES" sz="2400" b="1" i="1" dirty="0" smtClean="0"/>
              <a:t>Los </a:t>
            </a:r>
            <a:r>
              <a:rPr lang="es-ES" sz="2400" b="1" i="1" dirty="0"/>
              <a:t>candidatos </a:t>
            </a:r>
            <a:r>
              <a:rPr lang="es-ES" sz="2400" i="1" dirty="0"/>
              <a:t>son responsables de presentar ante el Partido o Movimiento Político que los haya inscrito, el informe de Ingresos y gastos de su campaña individual, dentro de la oportunidad fijada por la agrupación política</a:t>
            </a:r>
            <a:r>
              <a:rPr lang="es-ES" sz="2400" i="1" dirty="0" smtClean="0"/>
              <a:t>”. </a:t>
            </a:r>
            <a:endParaRPr lang="es-CO" sz="2400" b="1" dirty="0"/>
          </a:p>
        </p:txBody>
      </p:sp>
      <p:pic>
        <p:nvPicPr>
          <p:cNvPr id="5" name="Picture 2" descr="C:\Users\Yimmy\Desktop\ARCHIVOS PARA LIBRO DE CONTABILIDAD\admiració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307674"/>
            <a:ext cx="224259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srcRect/>
          <a:stretch>
            <a:fillRect/>
          </a:stretch>
        </p:blipFill>
        <p:spPr bwMode="auto">
          <a:xfrm>
            <a:off x="481741" y="332656"/>
            <a:ext cx="1365409" cy="792088"/>
          </a:xfrm>
          <a:prstGeom prst="rect">
            <a:avLst/>
          </a:prstGeom>
          <a:noFill/>
          <a:ln w="9525">
            <a:noFill/>
            <a:miter lim="800000"/>
            <a:headEnd/>
            <a:tailEnd/>
          </a:ln>
        </p:spPr>
      </p:pic>
      <p:sp>
        <p:nvSpPr>
          <p:cNvPr id="7" name="1 Marcador de pie de página"/>
          <p:cNvSpPr txBox="1">
            <a:spLocks/>
          </p:cNvSpPr>
          <p:nvPr/>
        </p:nvSpPr>
        <p:spPr>
          <a:xfrm>
            <a:off x="3268216"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792724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286000"/>
            <a:ext cx="8229600" cy="1143000"/>
          </a:xfrm>
        </p:spPr>
        <p:txBody>
          <a:bodyPr/>
          <a:lstStyle/>
          <a:p>
            <a:r>
              <a:rPr lang="es-CO" b="1" dirty="0" smtClean="0"/>
              <a:t>MUCHAS GRACIAS</a:t>
            </a:r>
            <a:endParaRPr lang="es-CO" b="1" dirty="0"/>
          </a:p>
        </p:txBody>
      </p:sp>
      <p:pic>
        <p:nvPicPr>
          <p:cNvPr id="5" name="Picture 5"/>
          <p:cNvPicPr>
            <a:picLocks noChangeAspect="1" noChangeArrowheads="1"/>
          </p:cNvPicPr>
          <p:nvPr/>
        </p:nvPicPr>
        <p:blipFill>
          <a:blip r:embed="rId2"/>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851387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RESPONSABILIDAD</a:t>
            </a:r>
            <a:endParaRPr lang="es-CO" b="1" dirty="0"/>
          </a:p>
        </p:txBody>
      </p:sp>
      <p:sp>
        <p:nvSpPr>
          <p:cNvPr id="3" name="2 Marcador de contenido"/>
          <p:cNvSpPr>
            <a:spLocks noGrp="1"/>
          </p:cNvSpPr>
          <p:nvPr>
            <p:ph idx="1"/>
          </p:nvPr>
        </p:nvSpPr>
        <p:spPr>
          <a:xfrm>
            <a:off x="457200" y="1600200"/>
            <a:ext cx="8229600" cy="4525963"/>
          </a:xfrm>
        </p:spPr>
        <p:txBody>
          <a:bodyPr>
            <a:normAutofit/>
          </a:bodyPr>
          <a:lstStyle/>
          <a:p>
            <a:pPr marL="0" indent="0" algn="just">
              <a:buNone/>
            </a:pPr>
            <a:endParaRPr lang="es-CO" sz="2600" dirty="0"/>
          </a:p>
          <a:p>
            <a:pPr marL="0" indent="0" algn="just">
              <a:buNone/>
            </a:pPr>
            <a:r>
              <a:rPr lang="es-CO" sz="2800" dirty="0" smtClean="0"/>
              <a:t>La obligación de presentar el informe </a:t>
            </a:r>
            <a:r>
              <a:rPr lang="es-ES" sz="2800" dirty="0" smtClean="0"/>
              <a:t>de </a:t>
            </a:r>
            <a:r>
              <a:rPr lang="es-ES" sz="2800" dirty="0"/>
              <a:t>Ingresos y gastos de </a:t>
            </a:r>
            <a:r>
              <a:rPr lang="es-ES" sz="2800" dirty="0" smtClean="0"/>
              <a:t>la </a:t>
            </a:r>
            <a:r>
              <a:rPr lang="es-ES" sz="2800" dirty="0"/>
              <a:t>campaña individual, </a:t>
            </a:r>
            <a:r>
              <a:rPr lang="es-ES" sz="2800" dirty="0" smtClean="0"/>
              <a:t>recae sobre los candidatos que indistintamente:</a:t>
            </a:r>
          </a:p>
          <a:p>
            <a:pPr algn="just"/>
            <a:r>
              <a:rPr lang="es-CO" sz="2800" dirty="0" smtClean="0"/>
              <a:t>Hayan sido elegidos.</a:t>
            </a:r>
          </a:p>
          <a:p>
            <a:pPr algn="just"/>
            <a:r>
              <a:rPr lang="es-CO" sz="2800" dirty="0" smtClean="0"/>
              <a:t>No hayan sido elegidos.</a:t>
            </a:r>
          </a:p>
          <a:p>
            <a:pPr algn="just"/>
            <a:r>
              <a:rPr lang="es-CO" sz="2800" dirty="0" smtClean="0"/>
              <a:t>Hayan realizado gastos o</a:t>
            </a:r>
          </a:p>
          <a:p>
            <a:pPr algn="just"/>
            <a:r>
              <a:rPr lang="es-CO" sz="2800" dirty="0" smtClean="0"/>
              <a:t>No hayan realizado gastos.</a:t>
            </a:r>
            <a:endParaRPr lang="es-CO" sz="2800" dirty="0"/>
          </a:p>
        </p:txBody>
      </p:sp>
      <p:pic>
        <p:nvPicPr>
          <p:cNvPr id="6"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7" name="1 Marcador de pie de página"/>
          <p:cNvSpPr txBox="1">
            <a:spLocks/>
          </p:cNvSpPr>
          <p:nvPr/>
        </p:nvSpPr>
        <p:spPr>
          <a:xfrm>
            <a:off x="3268216"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3765534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238" y="1147417"/>
            <a:ext cx="8229600" cy="1786210"/>
          </a:xfrm>
        </p:spPr>
        <p:txBody>
          <a:bodyPr>
            <a:normAutofit fontScale="90000"/>
          </a:bodyPr>
          <a:lstStyle/>
          <a:p>
            <a:r>
              <a:rPr lang="es-CO" dirty="0" smtClean="0">
                <a:solidFill>
                  <a:schemeClr val="tx1"/>
                </a:solidFill>
              </a:rPr>
              <a:t>PLAZO PARA ENTREGAR LA INFORMACIÓN AL PARTIDO SEDE NACIONAL </a:t>
            </a:r>
            <a:endParaRPr lang="es-CO" dirty="0"/>
          </a:p>
        </p:txBody>
      </p:sp>
      <p:sp>
        <p:nvSpPr>
          <p:cNvPr id="3" name="2 Marcador de contenido"/>
          <p:cNvSpPr>
            <a:spLocks noGrp="1"/>
          </p:cNvSpPr>
          <p:nvPr>
            <p:ph idx="1"/>
          </p:nvPr>
        </p:nvSpPr>
        <p:spPr>
          <a:xfrm>
            <a:off x="464188" y="2780928"/>
            <a:ext cx="8229600" cy="3384376"/>
          </a:xfrm>
        </p:spPr>
        <p:txBody>
          <a:bodyPr/>
          <a:lstStyle/>
          <a:p>
            <a:pPr marL="0" lvl="1" indent="0" algn="just">
              <a:buNone/>
            </a:pPr>
            <a:endParaRPr lang="es-ES" dirty="0" smtClean="0"/>
          </a:p>
          <a:p>
            <a:pPr marL="0" lvl="1" indent="0" algn="just">
              <a:buNone/>
            </a:pPr>
            <a:endParaRPr lang="es-ES" dirty="0"/>
          </a:p>
          <a:p>
            <a:pPr marL="0" lvl="1" indent="0" algn="ctr">
              <a:buNone/>
            </a:pPr>
            <a:r>
              <a:rPr lang="es-ES" sz="4000" b="1" i="1" u="sng" dirty="0" smtClean="0"/>
              <a:t>Jueves </a:t>
            </a:r>
            <a:r>
              <a:rPr lang="es-ES" sz="4000" b="1" i="1" u="sng" dirty="0"/>
              <a:t>5</a:t>
            </a:r>
            <a:r>
              <a:rPr lang="es-ES" sz="4000" b="1" i="1" u="sng" dirty="0" smtClean="0"/>
              <a:t> DE NOVIEMBRE DE 2015</a:t>
            </a:r>
            <a:endParaRPr lang="es-CO" dirty="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268216"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716695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6000" b="1" dirty="0" smtClean="0"/>
              <a:t>OBLIGACIONES</a:t>
            </a:r>
            <a:endParaRPr lang="es-CO" sz="6000" b="1" dirty="0"/>
          </a:p>
        </p:txBody>
      </p:sp>
      <p:sp>
        <p:nvSpPr>
          <p:cNvPr id="3" name="2 Marcador de contenido"/>
          <p:cNvSpPr>
            <a:spLocks noGrp="1"/>
          </p:cNvSpPr>
          <p:nvPr>
            <p:ph idx="1"/>
          </p:nvPr>
        </p:nvSpPr>
        <p:spPr/>
        <p:txBody>
          <a:bodyPr>
            <a:normAutofit fontScale="92500" lnSpcReduction="20000"/>
          </a:bodyPr>
          <a:lstStyle/>
          <a:p>
            <a:r>
              <a:rPr lang="es-CO" sz="4400" dirty="0" smtClean="0"/>
              <a:t>Gerente de campaña</a:t>
            </a:r>
          </a:p>
          <a:p>
            <a:r>
              <a:rPr lang="es-CO" sz="4400" dirty="0" smtClean="0"/>
              <a:t>Apertura de Cuenta (sólo cuando exista obligación de Gerente de campaña)</a:t>
            </a:r>
          </a:p>
          <a:p>
            <a:r>
              <a:rPr lang="es-CO" sz="4400" dirty="0" smtClean="0"/>
              <a:t>Topes de gastos</a:t>
            </a:r>
          </a:p>
          <a:p>
            <a:r>
              <a:rPr lang="es-CO" sz="4400" dirty="0" smtClean="0"/>
              <a:t>Topes de ingresos</a:t>
            </a:r>
          </a:p>
          <a:p>
            <a:r>
              <a:rPr lang="es-CO" sz="4400" dirty="0" smtClean="0"/>
              <a:t>Propaganda electoral</a:t>
            </a:r>
            <a:endParaRPr lang="es-CO" sz="4400" dirty="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7" name="1 Marcador de pie de página"/>
          <p:cNvSpPr txBox="1">
            <a:spLocks/>
          </p:cNvSpPr>
          <p:nvPr/>
        </p:nvSpPr>
        <p:spPr>
          <a:xfrm>
            <a:off x="3203848"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10874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GERENTE DE CAMPAÑA</a:t>
            </a:r>
            <a:endParaRPr lang="es-CO" b="1" dirty="0"/>
          </a:p>
        </p:txBody>
      </p:sp>
      <p:sp>
        <p:nvSpPr>
          <p:cNvPr id="3" name="2 Marcador de contenido"/>
          <p:cNvSpPr>
            <a:spLocks noGrp="1"/>
          </p:cNvSpPr>
          <p:nvPr>
            <p:ph idx="1"/>
          </p:nvPr>
        </p:nvSpPr>
        <p:spPr/>
        <p:txBody>
          <a:bodyPr>
            <a:normAutofit lnSpcReduction="10000"/>
          </a:bodyPr>
          <a:lstStyle/>
          <a:p>
            <a:pPr marL="0" indent="0" algn="just">
              <a:buNone/>
            </a:pPr>
            <a:endParaRPr lang="es-CO" b="1" dirty="0"/>
          </a:p>
          <a:p>
            <a:pPr algn="just"/>
            <a:r>
              <a:rPr lang="es-CO" dirty="0" smtClean="0"/>
              <a:t>De acuerdo con los topes de gastos establecidos por el CNE, </a:t>
            </a:r>
            <a:r>
              <a:rPr lang="es-CO" dirty="0"/>
              <a:t>p</a:t>
            </a:r>
            <a:r>
              <a:rPr lang="es-CO" dirty="0" smtClean="0"/>
              <a:t>ara </a:t>
            </a:r>
            <a:r>
              <a:rPr lang="es-CO" dirty="0"/>
              <a:t>las </a:t>
            </a:r>
            <a:r>
              <a:rPr lang="es-CO" dirty="0" smtClean="0"/>
              <a:t>elecciones territoriales 2015 los candidatos avalados, deberán tener en cuenta si deben o no cumplir con </a:t>
            </a:r>
            <a:r>
              <a:rPr lang="es-CO" b="1" dirty="0" smtClean="0"/>
              <a:t>el nombramiento del Gerente de campaña y apertura de la cuenta única para la campaña. </a:t>
            </a:r>
            <a:r>
              <a:rPr lang="es-CO" dirty="0"/>
              <a:t>Ver resolución de topes de gastos (</a:t>
            </a:r>
            <a:r>
              <a:rPr lang="es-CO" dirty="0" smtClean="0"/>
              <a:t>Resoluciones del CNE 0127 y 0128 de 2014).</a:t>
            </a:r>
            <a:endParaRPr lang="es-CO" dirty="0"/>
          </a:p>
          <a:p>
            <a:endParaRPr lang="es-CO" dirty="0"/>
          </a:p>
        </p:txBody>
      </p:sp>
      <p:pic>
        <p:nvPicPr>
          <p:cNvPr id="5" name="Picture 5"/>
          <p:cNvPicPr>
            <a:picLocks noChangeAspect="1" noChangeArrowheads="1"/>
          </p:cNvPicPr>
          <p:nvPr/>
        </p:nvPicPr>
        <p:blipFill>
          <a:blip r:embed="rId3"/>
          <a:srcRect/>
          <a:stretch>
            <a:fillRect/>
          </a:stretch>
        </p:blipFill>
        <p:spPr bwMode="auto">
          <a:xfrm>
            <a:off x="481741" y="332656"/>
            <a:ext cx="1365409" cy="792088"/>
          </a:xfrm>
          <a:prstGeom prst="rect">
            <a:avLst/>
          </a:prstGeom>
          <a:noFill/>
          <a:ln w="9525">
            <a:noFill/>
            <a:miter lim="800000"/>
            <a:headEnd/>
            <a:tailEnd/>
          </a:ln>
        </p:spPr>
      </p:pic>
      <p:sp>
        <p:nvSpPr>
          <p:cNvPr id="6" name="1 Marcador de pie de página"/>
          <p:cNvSpPr txBox="1">
            <a:spLocks/>
          </p:cNvSpPr>
          <p:nvPr/>
        </p:nvSpPr>
        <p:spPr>
          <a:xfrm>
            <a:off x="3124200" y="6308725"/>
            <a:ext cx="2895600" cy="365125"/>
          </a:xfrm>
          <a:prstGeom prst="rect">
            <a:avLst/>
          </a:prstGeom>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dirty="0" smtClean="0"/>
              <a:t>Rendición de cuentas </a:t>
            </a:r>
            <a:br>
              <a:rPr lang="es-CO" dirty="0" smtClean="0"/>
            </a:br>
            <a:r>
              <a:rPr lang="es-CO" dirty="0" smtClean="0"/>
              <a:t>elecciones territoriales 2015 </a:t>
            </a:r>
            <a:endParaRPr lang="es-CO" dirty="0"/>
          </a:p>
        </p:txBody>
      </p:sp>
    </p:spTree>
    <p:extLst>
      <p:ext uri="{BB962C8B-B14F-4D97-AF65-F5344CB8AC3E}">
        <p14:creationId xmlns:p14="http://schemas.microsoft.com/office/powerpoint/2010/main" val="1576025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600" b="1" dirty="0" smtClean="0"/>
              <a:t>TOPES DE GASTOS POR LISTA</a:t>
            </a:r>
            <a:endParaRPr lang="es-CO" sz="3600" b="1" dirty="0"/>
          </a:p>
        </p:txBody>
      </p:sp>
      <p:sp>
        <p:nvSpPr>
          <p:cNvPr id="7" name="Rectangle 3"/>
          <p:cNvSpPr>
            <a:spLocks noChangeArrowheads="1"/>
          </p:cNvSpPr>
          <p:nvPr/>
        </p:nvSpPr>
        <p:spPr bwMode="auto">
          <a:xfrm>
            <a:off x="323528" y="6350496"/>
            <a:ext cx="849694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900" b="0" i="0" u="sng" strike="noStrike" cap="none" normalizeH="0" baseline="30000" dirty="0" smtClean="0">
                <a:ln>
                  <a:noFill/>
                </a:ln>
                <a:solidFill>
                  <a:srgbClr val="800080"/>
                </a:solidFill>
                <a:effectLst/>
                <a:latin typeface="Arial" pitchFamily="34" charset="0"/>
                <a:ea typeface="Times New Roman" pitchFamily="18" charset="0"/>
                <a:cs typeface="Arial" pitchFamily="34" charset="0"/>
                <a:hlinkClick r:id="rId3"/>
              </a:rPr>
              <a:t>[</a:t>
            </a:r>
            <a:r>
              <a:rPr kumimoji="0" lang="es-CO" altLang="es-CO" sz="900" b="0" i="0" u="sng" strike="noStrike" cap="none" normalizeH="0" baseline="30000" dirty="0" smtClean="0" bmk="">
                <a:ln>
                  <a:noFill/>
                </a:ln>
                <a:solidFill>
                  <a:srgbClr val="800080"/>
                </a:solidFill>
                <a:effectLst/>
                <a:latin typeface="Arial" pitchFamily="34" charset="0"/>
                <a:ea typeface="Times New Roman" pitchFamily="18" charset="0"/>
                <a:cs typeface="Arial" pitchFamily="34" charset="0"/>
                <a:hlinkClick r:id="rId3"/>
              </a:rPr>
              <a:t>1]</a:t>
            </a:r>
            <a:r>
              <a:rPr kumimoji="0" lang="es-CO" altLang="es-CO"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Datos tomados</a:t>
            </a:r>
            <a:r>
              <a:rPr kumimoji="0" lang="es-CO" altLang="es-CO" sz="900" b="0" i="0" u="none" strike="noStrike" cap="none" normalizeH="0" dirty="0" smtClean="0">
                <a:ln>
                  <a:noFill/>
                </a:ln>
                <a:solidFill>
                  <a:schemeClr val="tx1"/>
                </a:solidFill>
                <a:effectLst/>
                <a:latin typeface="Arial" pitchFamily="34" charset="0"/>
                <a:ea typeface="Times New Roman" pitchFamily="18" charset="0"/>
                <a:cs typeface="Arial" pitchFamily="34" charset="0"/>
              </a:rPr>
              <a:t> según documento enviado por????</a:t>
            </a: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5"/>
          <p:cNvPicPr>
            <a:picLocks noChangeAspect="1" noChangeArrowheads="1"/>
          </p:cNvPicPr>
          <p:nvPr/>
        </p:nvPicPr>
        <p:blipFill>
          <a:blip r:embed="rId4"/>
          <a:srcRect/>
          <a:stretch>
            <a:fillRect/>
          </a:stretch>
        </p:blipFill>
        <p:spPr bwMode="auto">
          <a:xfrm>
            <a:off x="481741" y="332656"/>
            <a:ext cx="1365409" cy="792088"/>
          </a:xfrm>
          <a:prstGeom prst="rect">
            <a:avLst/>
          </a:prstGeom>
          <a:noFill/>
          <a:ln w="9525">
            <a:noFill/>
            <a:miter lim="800000"/>
            <a:headEnd/>
            <a:tailEnd/>
          </a:ln>
        </p:spPr>
      </p:pic>
      <p:graphicFrame>
        <p:nvGraphicFramePr>
          <p:cNvPr id="4" name="Tabla 3"/>
          <p:cNvGraphicFramePr>
            <a:graphicFrameLocks noGrp="1"/>
          </p:cNvGraphicFramePr>
          <p:nvPr>
            <p:extLst>
              <p:ext uri="{D42A27DB-BD31-4B8C-83A1-F6EECF244321}">
                <p14:modId xmlns:p14="http://schemas.microsoft.com/office/powerpoint/2010/main" val="3222452857"/>
              </p:ext>
            </p:extLst>
          </p:nvPr>
        </p:nvGraphicFramePr>
        <p:xfrm>
          <a:off x="1403648" y="1340768"/>
          <a:ext cx="6048672" cy="4757071"/>
        </p:xfrm>
        <a:graphic>
          <a:graphicData uri="http://schemas.openxmlformats.org/drawingml/2006/table">
            <a:tbl>
              <a:tblPr firstRow="1" firstCol="1" bandRow="1">
                <a:tableStyleId>{5C22544A-7EE6-4342-B048-85BDC9FD1C3A}</a:tableStyleId>
              </a:tblPr>
              <a:tblGrid>
                <a:gridCol w="2075525"/>
                <a:gridCol w="2075525"/>
                <a:gridCol w="1897622"/>
              </a:tblGrid>
              <a:tr h="742527">
                <a:tc>
                  <a:txBody>
                    <a:bodyPr/>
                    <a:lstStyle/>
                    <a:p>
                      <a:pPr algn="ctr">
                        <a:lnSpc>
                          <a:spcPct val="107000"/>
                        </a:lnSpc>
                        <a:spcAft>
                          <a:spcPts val="0"/>
                        </a:spcAft>
                      </a:pPr>
                      <a:r>
                        <a:rPr lang="es-CO" sz="1000" dirty="0">
                          <a:effectLst/>
                        </a:rPr>
                        <a:t>CORPORACIÓN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ctr"/>
                </a:tc>
                <a:tc>
                  <a:txBody>
                    <a:bodyPr/>
                    <a:lstStyle/>
                    <a:p>
                      <a:pPr algn="ctr">
                        <a:lnSpc>
                          <a:spcPct val="107000"/>
                        </a:lnSpc>
                        <a:spcAft>
                          <a:spcPts val="0"/>
                        </a:spcAft>
                      </a:pPr>
                      <a:r>
                        <a:rPr lang="es-CO" sz="1000">
                          <a:effectLst/>
                        </a:rPr>
                        <a:t>CENSO ELECTORAL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ctr"/>
                </a:tc>
                <a:tc>
                  <a:txBody>
                    <a:bodyPr/>
                    <a:lstStyle/>
                    <a:p>
                      <a:pPr algn="ctr">
                        <a:lnSpc>
                          <a:spcPct val="107000"/>
                        </a:lnSpc>
                        <a:spcAft>
                          <a:spcPts val="0"/>
                        </a:spcAft>
                      </a:pPr>
                      <a:r>
                        <a:rPr lang="es-CO" sz="1000">
                          <a:effectLst/>
                        </a:rPr>
                        <a:t>TOPE DE GASTOS ELECCIONES (OCTUBRE 2015)</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ctr"/>
                </a:tc>
              </a:tr>
              <a:tr h="166432">
                <a:tc>
                  <a:txBody>
                    <a:bodyPr/>
                    <a:lstStyle/>
                    <a:p>
                      <a:pPr>
                        <a:lnSpc>
                          <a:spcPct val="107000"/>
                        </a:lnSpc>
                      </a:pPr>
                      <a:endParaRPr lang="es-CO" sz="1000">
                        <a:effectLst/>
                        <a:latin typeface="Calibri" panose="020F0502020204030204" pitchFamily="34" charset="0"/>
                      </a:endParaRPr>
                    </a:p>
                  </a:txBody>
                  <a:tcPr marL="38834" marR="38834" marT="0" marB="0" anchor="b"/>
                </a:tc>
                <a:tc>
                  <a:txBody>
                    <a:bodyPr/>
                    <a:lstStyle/>
                    <a:p>
                      <a:pPr>
                        <a:lnSpc>
                          <a:spcPct val="107000"/>
                        </a:lnSpc>
                      </a:pPr>
                      <a:endParaRPr lang="es-CO" sz="1000">
                        <a:effectLst/>
                        <a:latin typeface="Calibri" panose="020F0502020204030204" pitchFamily="34" charset="0"/>
                      </a:endParaRPr>
                    </a:p>
                  </a:txBody>
                  <a:tcPr marL="38834" marR="38834" marT="0" marB="0" anchor="b"/>
                </a:tc>
                <a:tc>
                  <a:txBody>
                    <a:bodyPr/>
                    <a:lstStyle/>
                    <a:p>
                      <a:pPr>
                        <a:lnSpc>
                          <a:spcPct val="107000"/>
                        </a:lnSpc>
                      </a:pPr>
                      <a:endParaRPr lang="es-CO" sz="1000">
                        <a:effectLst/>
                        <a:latin typeface="Calibri" panose="020F0502020204030204" pitchFamily="34" charset="0"/>
                      </a:endParaRPr>
                    </a:p>
                  </a:txBody>
                  <a:tcPr marL="38834" marR="38834" marT="0" marB="0" anchor="ctr"/>
                </a:tc>
              </a:tr>
              <a:tr h="142466">
                <a:tc rowSpan="8">
                  <a:txBody>
                    <a:bodyPr/>
                    <a:lstStyle/>
                    <a:p>
                      <a:pPr algn="ctr">
                        <a:lnSpc>
                          <a:spcPct val="107000"/>
                        </a:lnSpc>
                        <a:spcAft>
                          <a:spcPts val="0"/>
                        </a:spcAft>
                      </a:pPr>
                      <a:r>
                        <a:rPr lang="es-CO" sz="900" dirty="0">
                          <a:effectLst/>
                        </a:rPr>
                        <a:t>JAL</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ctr"/>
                </a:tc>
                <a:tc>
                  <a:txBody>
                    <a:bodyPr/>
                    <a:lstStyle/>
                    <a:p>
                      <a:pPr>
                        <a:lnSpc>
                          <a:spcPct val="107000"/>
                        </a:lnSpc>
                        <a:spcAft>
                          <a:spcPts val="0"/>
                        </a:spcAft>
                      </a:pPr>
                      <a:r>
                        <a:rPr lang="es-CO" sz="900">
                          <a:effectLst/>
                        </a:rPr>
                        <a:t>Menos de 25.000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36.788.543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25.001 a 50.000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46.666.948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50.001 a 100.000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61.314.238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100.001 a 250.000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85.612.448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250.001 a 500.000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222.656.796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500.001 a 1.000.000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354.822.915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1.000.001 a 5.000.000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553.367.086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Bogotá</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1.756.601.277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56724">
                <a:tc>
                  <a:txBody>
                    <a:bodyPr/>
                    <a:lstStyle/>
                    <a:p>
                      <a:pPr>
                        <a:lnSpc>
                          <a:spcPct val="107000"/>
                        </a:lnSpc>
                      </a:pPr>
                      <a:endParaRPr lang="es-CO" sz="1000">
                        <a:effectLst/>
                        <a:latin typeface="Calibri" panose="020F0502020204030204" pitchFamily="34" charset="0"/>
                      </a:endParaRPr>
                    </a:p>
                  </a:txBody>
                  <a:tcPr marL="38834" marR="38834" marT="0" marB="0" anchor="b"/>
                </a:tc>
                <a:tc>
                  <a:txBody>
                    <a:bodyPr/>
                    <a:lstStyle/>
                    <a:p>
                      <a:pPr>
                        <a:lnSpc>
                          <a:spcPct val="107000"/>
                        </a:lnSpc>
                      </a:pPr>
                      <a:endParaRPr lang="es-CO" sz="1000">
                        <a:effectLst/>
                        <a:latin typeface="Calibri" panose="020F0502020204030204" pitchFamily="34" charset="0"/>
                      </a:endParaRPr>
                    </a:p>
                  </a:txBody>
                  <a:tcPr marL="38834" marR="38834" marT="0" marB="0" anchor="b"/>
                </a:tc>
                <a:tc>
                  <a:txBody>
                    <a:bodyPr/>
                    <a:lstStyle/>
                    <a:p>
                      <a:pPr>
                        <a:lnSpc>
                          <a:spcPct val="107000"/>
                        </a:lnSpc>
                      </a:pPr>
                      <a:endParaRPr lang="es-CO" sz="1000">
                        <a:effectLst/>
                        <a:latin typeface="Calibri" panose="020F0502020204030204" pitchFamily="34" charset="0"/>
                      </a:endParaRPr>
                    </a:p>
                  </a:txBody>
                  <a:tcPr marL="38834" marR="38834" marT="0" marB="0" anchor="b"/>
                </a:tc>
              </a:tr>
              <a:tr h="142466">
                <a:tc rowSpan="8">
                  <a:txBody>
                    <a:bodyPr/>
                    <a:lstStyle/>
                    <a:p>
                      <a:pPr algn="ctr">
                        <a:lnSpc>
                          <a:spcPct val="107000"/>
                        </a:lnSpc>
                        <a:spcAft>
                          <a:spcPts val="0"/>
                        </a:spcAft>
                      </a:pPr>
                      <a:r>
                        <a:rPr lang="es-CO" sz="900">
                          <a:effectLst/>
                        </a:rPr>
                        <a:t>CONCEJOS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ctr"/>
                </a:tc>
                <a:tc>
                  <a:txBody>
                    <a:bodyPr/>
                    <a:lstStyle/>
                    <a:p>
                      <a:pPr>
                        <a:lnSpc>
                          <a:spcPct val="107000"/>
                        </a:lnSpc>
                        <a:spcAft>
                          <a:spcPts val="0"/>
                        </a:spcAft>
                      </a:pPr>
                      <a:r>
                        <a:rPr lang="es-CO" sz="900">
                          <a:effectLst/>
                        </a:rPr>
                        <a:t>Menos de 25.000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367.885.426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25.001 a 50.000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466.669.476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dirty="0">
                          <a:effectLst/>
                        </a:rPr>
                        <a:t>50.001 a 100.000</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613.142.377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100.001 a 250.000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856.124.484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dirty="0">
                          <a:effectLst/>
                        </a:rPr>
                        <a:t>250.001 a 500.000</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2.226.567.960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500.001 a 1.000.000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3.548.229.153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1.000.001 a 5.000.000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5.533.670.864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Bogotá</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17.566.012.774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56724">
                <a:tc>
                  <a:txBody>
                    <a:bodyPr/>
                    <a:lstStyle/>
                    <a:p>
                      <a:pPr>
                        <a:lnSpc>
                          <a:spcPct val="107000"/>
                        </a:lnSpc>
                      </a:pPr>
                      <a:endParaRPr lang="es-CO" sz="1000">
                        <a:effectLst/>
                        <a:latin typeface="Calibri" panose="020F0502020204030204" pitchFamily="34" charset="0"/>
                      </a:endParaRPr>
                    </a:p>
                  </a:txBody>
                  <a:tcPr marL="38834" marR="38834" marT="0" marB="0" anchor="b"/>
                </a:tc>
                <a:tc>
                  <a:txBody>
                    <a:bodyPr/>
                    <a:lstStyle/>
                    <a:p>
                      <a:pPr>
                        <a:lnSpc>
                          <a:spcPct val="107000"/>
                        </a:lnSpc>
                      </a:pPr>
                      <a:endParaRPr lang="es-CO" sz="1000">
                        <a:effectLst/>
                        <a:latin typeface="Calibri" panose="020F0502020204030204" pitchFamily="34" charset="0"/>
                      </a:endParaRPr>
                    </a:p>
                  </a:txBody>
                  <a:tcPr marL="38834" marR="38834" marT="0" marB="0" anchor="b"/>
                </a:tc>
                <a:tc>
                  <a:txBody>
                    <a:bodyPr/>
                    <a:lstStyle/>
                    <a:p>
                      <a:pPr>
                        <a:lnSpc>
                          <a:spcPct val="107000"/>
                        </a:lnSpc>
                      </a:pPr>
                      <a:endParaRPr lang="es-CO" sz="1000">
                        <a:effectLst/>
                        <a:latin typeface="Calibri" panose="020F0502020204030204" pitchFamily="34" charset="0"/>
                      </a:endParaRPr>
                    </a:p>
                  </a:txBody>
                  <a:tcPr marL="38834" marR="38834" marT="0" marB="0" anchor="b"/>
                </a:tc>
              </a:tr>
              <a:tr h="142466">
                <a:tc rowSpan="8">
                  <a:txBody>
                    <a:bodyPr/>
                    <a:lstStyle/>
                    <a:p>
                      <a:pPr algn="ctr">
                        <a:lnSpc>
                          <a:spcPct val="107000"/>
                        </a:lnSpc>
                        <a:spcAft>
                          <a:spcPts val="0"/>
                        </a:spcAft>
                      </a:pPr>
                      <a:r>
                        <a:rPr lang="es-CO" sz="900" dirty="0">
                          <a:effectLst/>
                        </a:rPr>
                        <a:t>ALCALDIAS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ctr"/>
                </a:tc>
                <a:tc>
                  <a:txBody>
                    <a:bodyPr/>
                    <a:lstStyle/>
                    <a:p>
                      <a:pPr>
                        <a:lnSpc>
                          <a:spcPct val="107000"/>
                        </a:lnSpc>
                        <a:spcAft>
                          <a:spcPts val="0"/>
                        </a:spcAft>
                      </a:pPr>
                      <a:r>
                        <a:rPr lang="es-CO" sz="900">
                          <a:effectLst/>
                        </a:rPr>
                        <a:t>Igual o menor a 25.000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94.690.384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25.001 a 50.000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180.362.635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50.001 a 100.000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541.087.905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100.001 a 250.000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1.080.672.789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250.001 a 500.000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1.221.956.853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500.001 a 1.000.000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1.617.936.803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1.000.001 a 5.000.000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a:effectLst/>
                        </a:rPr>
                        <a:t>      1.726.086.150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r h="142466">
                <a:tc vMerge="1">
                  <a:txBody>
                    <a:bodyPr/>
                    <a:lstStyle/>
                    <a:p>
                      <a:endParaRPr lang="es-CO"/>
                    </a:p>
                  </a:txBody>
                  <a:tcPr/>
                </a:tc>
                <a:tc>
                  <a:txBody>
                    <a:bodyPr/>
                    <a:lstStyle/>
                    <a:p>
                      <a:pPr>
                        <a:lnSpc>
                          <a:spcPct val="107000"/>
                        </a:lnSpc>
                        <a:spcAft>
                          <a:spcPts val="0"/>
                        </a:spcAft>
                      </a:pPr>
                      <a:r>
                        <a:rPr lang="es-CO" sz="900">
                          <a:effectLst/>
                        </a:rPr>
                        <a:t>Bogotá</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c>
                  <a:txBody>
                    <a:bodyPr/>
                    <a:lstStyle/>
                    <a:p>
                      <a:pPr>
                        <a:lnSpc>
                          <a:spcPct val="107000"/>
                        </a:lnSpc>
                        <a:spcAft>
                          <a:spcPts val="0"/>
                        </a:spcAft>
                      </a:pPr>
                      <a:r>
                        <a:rPr lang="es-CO" sz="900" dirty="0">
                          <a:effectLst/>
                        </a:rPr>
                        <a:t>      3.449.505.411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34" marR="38834" marT="0" marB="0" anchor="b"/>
                </a:tc>
              </a:tr>
            </a:tbl>
          </a:graphicData>
        </a:graphic>
      </p:graphicFrame>
    </p:spTree>
    <p:extLst>
      <p:ext uri="{BB962C8B-B14F-4D97-AF65-F5344CB8AC3E}">
        <p14:creationId xmlns:p14="http://schemas.microsoft.com/office/powerpoint/2010/main" val="1878556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1277</TotalTime>
  <Words>3033</Words>
  <Application>Microsoft Office PowerPoint</Application>
  <PresentationFormat>Presentación en pantalla (4:3)</PresentationFormat>
  <Paragraphs>297</Paragraphs>
  <Slides>40</Slides>
  <Notes>22</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RENDICIÓN DE CUENTAS  ELECCIONES TERRITORIALES 2015 </vt:lpstr>
      <vt:lpstr>Presentación de PowerPoint</vt:lpstr>
      <vt:lpstr>ÉPOCA DE CAMPAÑAS</vt:lpstr>
      <vt:lpstr>RESPONSABILIDAD</vt:lpstr>
      <vt:lpstr>RESPONSABILIDAD</vt:lpstr>
      <vt:lpstr>PLAZO PARA ENTREGAR LA INFORMACIÓN AL PARTIDO SEDE NACIONAL </vt:lpstr>
      <vt:lpstr>OBLIGACIONES</vt:lpstr>
      <vt:lpstr>GERENTE DE CAMPAÑA</vt:lpstr>
      <vt:lpstr>TOPES DE GASTOS POR LISTA</vt:lpstr>
      <vt:lpstr>TOPES DE GASTOS POR LISTA</vt:lpstr>
      <vt:lpstr>TOPES DE INGRESOS</vt:lpstr>
      <vt:lpstr>INGRESOS</vt:lpstr>
      <vt:lpstr>FINANCIACIÓN PROHIBIDA</vt:lpstr>
      <vt:lpstr>FINANCIACIÓN PROHIBIDA</vt:lpstr>
      <vt:lpstr>FINANCIACIÓN PROHIBIDA</vt:lpstr>
      <vt:lpstr>FINANCIACIÓN PROHIBIDA</vt:lpstr>
      <vt:lpstr>PROPAGANDA ELECTORAL</vt:lpstr>
      <vt:lpstr>PROPAGANDA ELECTORAL PARA EL PARTIDO</vt:lpstr>
      <vt:lpstr>SANCIONES</vt:lpstr>
      <vt:lpstr>Presentación de PowerPoint</vt:lpstr>
      <vt:lpstr>RENDICIÓN DE CUENTAS  </vt:lpstr>
      <vt:lpstr>RENDICIÓN DE CUENTAS  </vt:lpstr>
      <vt:lpstr>RENDICIÓN DE CUENTAS  </vt:lpstr>
      <vt:lpstr>RENDICIÓN DE CUENTAS</vt:lpstr>
      <vt:lpstr>RENDICIÓN DE CUENTAS</vt:lpstr>
      <vt:lpstr>RENDICIÓN DE CUENTAS</vt:lpstr>
      <vt:lpstr>RENDICIÓN DE CUENTAS</vt:lpstr>
      <vt:lpstr>RENDICIÓN DE CUENTAS</vt:lpstr>
      <vt:lpstr>RENDICIÓN DE CUENTAS</vt:lpstr>
      <vt:lpstr>LIBRO DE CONTABILIDAD</vt:lpstr>
      <vt:lpstr>REGISTRO</vt:lpstr>
      <vt:lpstr>FORMULARIO 5B Y ANEXOS</vt:lpstr>
      <vt:lpstr>Presentación de PowerPoint</vt:lpstr>
      <vt:lpstr>Presentación de PowerPoint</vt:lpstr>
      <vt:lpstr>REPOSICIONES DE GASTOS DE CAMPAÑA</vt:lpstr>
      <vt:lpstr>REPOSICIONES DE GASTOS DE CAMPAÑA</vt:lpstr>
      <vt:lpstr>REPOSICIONES DE GASTOS DE CAMPAÑA</vt:lpstr>
      <vt:lpstr>REPOSICIONES DE GASTOS DE CAMPAÑA</vt:lpstr>
      <vt:lpstr> REPOSICIONES DE GASTOS DE CAMPAÑA</vt:lpstr>
      <vt:lpstr>MUCHAS GRACIAS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ÉPOCA DE CAMPAÑAS</dc:title>
  <dc:creator>Yimmy</dc:creator>
  <cp:lastModifiedBy>Auditoria</cp:lastModifiedBy>
  <cp:revision>70</cp:revision>
  <cp:lastPrinted>2014-02-27T15:35:10Z</cp:lastPrinted>
  <dcterms:created xsi:type="dcterms:W3CDTF">2013-09-13T16:48:50Z</dcterms:created>
  <dcterms:modified xsi:type="dcterms:W3CDTF">2015-06-24T16:56:02Z</dcterms:modified>
</cp:coreProperties>
</file>